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ebas Neue" panose="020B0606020202050201" pitchFamily="34" charset="0"/>
      <p:regular r:id="rId19"/>
    </p:embeddedFont>
    <p:embeddedFont>
      <p:font typeface="Inter" panose="020B0604020202020204" charset="0"/>
      <p:regular r:id="rId20"/>
    </p:embeddedFont>
    <p:embeddedFont>
      <p:font typeface="Inter Bold" panose="020B0604020202020204" charset="0"/>
      <p:regular r:id="rId21"/>
    </p:embeddedFont>
    <p:embeddedFont>
      <p:font typeface="Muli Bold" panose="020B0604020202020204" charset="0"/>
      <p:regular r:id="rId22"/>
    </p:embeddedFont>
    <p:embeddedFont>
      <p:font typeface="Muli Heavy"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96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6580031" y="9351544"/>
            <a:ext cx="740300" cy="70556"/>
            <a:chOff x="0" y="0"/>
            <a:chExt cx="987066" cy="94074"/>
          </a:xfrm>
        </p:grpSpPr>
        <p:grpSp>
          <p:nvGrpSpPr>
            <p:cNvPr id="3" name="Group 3"/>
            <p:cNvGrpSpPr/>
            <p:nvPr/>
          </p:nvGrpSpPr>
          <p:grpSpPr>
            <a:xfrm>
              <a:off x="0" y="0"/>
              <a:ext cx="94074" cy="940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5" name="Group 5"/>
            <p:cNvGrpSpPr/>
            <p:nvPr/>
          </p:nvGrpSpPr>
          <p:grpSpPr>
            <a:xfrm>
              <a:off x="225778" y="0"/>
              <a:ext cx="94074" cy="940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7" name="Group 7"/>
            <p:cNvGrpSpPr/>
            <p:nvPr/>
          </p:nvGrpSpPr>
          <p:grpSpPr>
            <a:xfrm>
              <a:off x="447638" y="0"/>
              <a:ext cx="94074" cy="9407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9" name="Group 9"/>
            <p:cNvGrpSpPr/>
            <p:nvPr/>
          </p:nvGrpSpPr>
          <p:grpSpPr>
            <a:xfrm>
              <a:off x="670311" y="0"/>
              <a:ext cx="94074" cy="9407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nvGrpSpPr>
            <p:cNvPr id="11" name="Group 11"/>
            <p:cNvGrpSpPr/>
            <p:nvPr/>
          </p:nvGrpSpPr>
          <p:grpSpPr>
            <a:xfrm>
              <a:off x="892992" y="0"/>
              <a:ext cx="94074" cy="9407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s-CL"/>
              </a:p>
            </p:txBody>
          </p:sp>
        </p:grpSp>
      </p:grpSp>
      <p:sp>
        <p:nvSpPr>
          <p:cNvPr id="13" name="Freeform 13"/>
          <p:cNvSpPr/>
          <p:nvPr/>
        </p:nvSpPr>
        <p:spPr>
          <a:xfrm>
            <a:off x="0" y="0"/>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txBody>
          <a:bodyPr/>
          <a:lstStyle/>
          <a:p>
            <a:endParaRPr lang="es-CL"/>
          </a:p>
        </p:txBody>
      </p:sp>
      <p:sp>
        <p:nvSpPr>
          <p:cNvPr id="14" name="Freeform 14"/>
          <p:cNvSpPr/>
          <p:nvPr/>
        </p:nvSpPr>
        <p:spPr>
          <a:xfrm>
            <a:off x="441506" y="496790"/>
            <a:ext cx="1908787" cy="1908787"/>
          </a:xfrm>
          <a:custGeom>
            <a:avLst/>
            <a:gdLst/>
            <a:ahLst/>
            <a:cxnLst/>
            <a:rect l="l" t="t" r="r" b="b"/>
            <a:pathLst>
              <a:path w="1908787" h="1908787">
                <a:moveTo>
                  <a:pt x="0" y="0"/>
                </a:moveTo>
                <a:lnTo>
                  <a:pt x="1908787" y="0"/>
                </a:lnTo>
                <a:lnTo>
                  <a:pt x="1908787" y="1908786"/>
                </a:lnTo>
                <a:lnTo>
                  <a:pt x="0" y="1908786"/>
                </a:lnTo>
                <a:lnTo>
                  <a:pt x="0" y="0"/>
                </a:lnTo>
                <a:close/>
              </a:path>
            </a:pathLst>
          </a:custGeom>
          <a:blipFill>
            <a:blip r:embed="rId3"/>
            <a:stretch>
              <a:fillRect/>
            </a:stretch>
          </a:blipFill>
        </p:spPr>
        <p:txBody>
          <a:bodyPr/>
          <a:lstStyle/>
          <a:p>
            <a:endParaRPr lang="es-CL"/>
          </a:p>
        </p:txBody>
      </p:sp>
      <p:sp>
        <p:nvSpPr>
          <p:cNvPr id="15" name="Freeform 15"/>
          <p:cNvSpPr/>
          <p:nvPr/>
        </p:nvSpPr>
        <p:spPr>
          <a:xfrm>
            <a:off x="13825046" y="677223"/>
            <a:ext cx="3821178" cy="1008141"/>
          </a:xfrm>
          <a:custGeom>
            <a:avLst/>
            <a:gdLst/>
            <a:ahLst/>
            <a:cxnLst/>
            <a:rect l="l" t="t" r="r" b="b"/>
            <a:pathLst>
              <a:path w="3821178" h="1008141">
                <a:moveTo>
                  <a:pt x="0" y="0"/>
                </a:moveTo>
                <a:lnTo>
                  <a:pt x="3821178" y="0"/>
                </a:lnTo>
                <a:lnTo>
                  <a:pt x="3821178" y="1008140"/>
                </a:lnTo>
                <a:lnTo>
                  <a:pt x="0" y="1008140"/>
                </a:lnTo>
                <a:lnTo>
                  <a:pt x="0" y="0"/>
                </a:lnTo>
                <a:close/>
              </a:path>
            </a:pathLst>
          </a:custGeom>
          <a:blipFill>
            <a:blip r:embed="rId4"/>
            <a:stretch>
              <a:fillRect/>
            </a:stretch>
          </a:blipFill>
        </p:spPr>
        <p:txBody>
          <a:bodyPr/>
          <a:lstStyle/>
          <a:p>
            <a:endParaRPr lang="es-CL"/>
          </a:p>
        </p:txBody>
      </p:sp>
      <p:sp>
        <p:nvSpPr>
          <p:cNvPr id="16" name="TextBox 16"/>
          <p:cNvSpPr txBox="1"/>
          <p:nvPr/>
        </p:nvSpPr>
        <p:spPr>
          <a:xfrm>
            <a:off x="3574360" y="3321998"/>
            <a:ext cx="11139280" cy="1708107"/>
          </a:xfrm>
          <a:prstGeom prst="rect">
            <a:avLst/>
          </a:prstGeom>
        </p:spPr>
        <p:txBody>
          <a:bodyPr lIns="0" tIns="0" rIns="0" bIns="0" rtlCol="0" anchor="t">
            <a:spAutoFit/>
          </a:bodyPr>
          <a:lstStyle/>
          <a:p>
            <a:pPr algn="ctr">
              <a:lnSpc>
                <a:spcPts val="14002"/>
              </a:lnSpc>
            </a:pPr>
            <a:r>
              <a:rPr lang="en-US" sz="10001" b="1" spc="460">
                <a:solidFill>
                  <a:srgbClr val="FFFFFF"/>
                </a:solidFill>
                <a:latin typeface="Muli Heavy"/>
                <a:ea typeface="Muli Heavy"/>
                <a:cs typeface="Muli Heavy"/>
                <a:sym typeface="Muli Heavy"/>
              </a:rPr>
              <a:t>INTRANET LSP</a:t>
            </a:r>
          </a:p>
        </p:txBody>
      </p:sp>
      <p:sp>
        <p:nvSpPr>
          <p:cNvPr id="17" name="TextBox 17"/>
          <p:cNvSpPr txBox="1"/>
          <p:nvPr/>
        </p:nvSpPr>
        <p:spPr>
          <a:xfrm>
            <a:off x="7101730" y="6083613"/>
            <a:ext cx="4084540" cy="606425"/>
          </a:xfrm>
          <a:prstGeom prst="rect">
            <a:avLst/>
          </a:prstGeom>
        </p:spPr>
        <p:txBody>
          <a:bodyPr lIns="0" tIns="0" rIns="0" bIns="0" rtlCol="0" anchor="t">
            <a:spAutoFit/>
          </a:bodyPr>
          <a:lstStyle/>
          <a:p>
            <a:pPr algn="ctr">
              <a:lnSpc>
                <a:spcPts val="4900"/>
              </a:lnSpc>
            </a:pPr>
            <a:r>
              <a:rPr lang="en-US" sz="3500" spc="532">
                <a:solidFill>
                  <a:srgbClr val="FFFFFF"/>
                </a:solidFill>
                <a:latin typeface="Inter"/>
                <a:ea typeface="Inter"/>
                <a:cs typeface="Inter"/>
                <a:sym typeface="Inter"/>
              </a:rPr>
              <a:t>PROJECT</a:t>
            </a:r>
          </a:p>
        </p:txBody>
      </p:sp>
      <p:sp>
        <p:nvSpPr>
          <p:cNvPr id="18" name="TextBox 18"/>
          <p:cNvSpPr txBox="1"/>
          <p:nvPr/>
        </p:nvSpPr>
        <p:spPr>
          <a:xfrm>
            <a:off x="5338045" y="8962289"/>
            <a:ext cx="7611910" cy="398780"/>
          </a:xfrm>
          <a:prstGeom prst="rect">
            <a:avLst/>
          </a:prstGeom>
        </p:spPr>
        <p:txBody>
          <a:bodyPr lIns="0" tIns="0" rIns="0" bIns="0" rtlCol="0" anchor="t">
            <a:spAutoFit/>
          </a:bodyPr>
          <a:lstStyle/>
          <a:p>
            <a:pPr algn="ctr">
              <a:lnSpc>
                <a:spcPts val="3219"/>
              </a:lnSpc>
            </a:pPr>
            <a:r>
              <a:rPr lang="en-US" sz="2299" spc="459">
                <a:solidFill>
                  <a:srgbClr val="FFFFFF"/>
                </a:solidFill>
                <a:latin typeface="Bebas Neue"/>
                <a:ea typeface="Bebas Neue"/>
                <a:cs typeface="Bebas Neue"/>
                <a:sym typeface="Bebas Neue"/>
              </a:rPr>
              <a:t>PROPUESTA DE PROYECTO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txBody>
          <a:bodyPr/>
          <a:lstStyle/>
          <a:p>
            <a:endParaRPr lang="es-CL"/>
          </a:p>
        </p:txBody>
      </p:sp>
      <p:sp>
        <p:nvSpPr>
          <p:cNvPr id="3" name="Freeform 3"/>
          <p:cNvSpPr/>
          <p:nvPr/>
        </p:nvSpPr>
        <p:spPr>
          <a:xfrm>
            <a:off x="1818469" y="670383"/>
            <a:ext cx="2171714" cy="2171714"/>
          </a:xfrm>
          <a:custGeom>
            <a:avLst/>
            <a:gdLst/>
            <a:ahLst/>
            <a:cxnLst/>
            <a:rect l="l" t="t" r="r" b="b"/>
            <a:pathLst>
              <a:path w="2171714" h="2171714">
                <a:moveTo>
                  <a:pt x="0" y="0"/>
                </a:moveTo>
                <a:lnTo>
                  <a:pt x="2171714" y="0"/>
                </a:lnTo>
                <a:lnTo>
                  <a:pt x="2171714" y="2171713"/>
                </a:lnTo>
                <a:lnTo>
                  <a:pt x="0" y="2171713"/>
                </a:lnTo>
                <a:lnTo>
                  <a:pt x="0" y="0"/>
                </a:lnTo>
                <a:close/>
              </a:path>
            </a:pathLst>
          </a:custGeom>
          <a:blipFill>
            <a:blip r:embed="rId3"/>
            <a:stretch>
              <a:fillRect/>
            </a:stretch>
          </a:blipFill>
        </p:spPr>
        <p:txBody>
          <a:bodyPr/>
          <a:lstStyle/>
          <a:p>
            <a:endParaRPr lang="es-CL"/>
          </a:p>
        </p:txBody>
      </p:sp>
      <p:sp>
        <p:nvSpPr>
          <p:cNvPr id="4" name="Freeform 4"/>
          <p:cNvSpPr/>
          <p:nvPr/>
        </p:nvSpPr>
        <p:spPr>
          <a:xfrm>
            <a:off x="8058143" y="670383"/>
            <a:ext cx="2171714" cy="2171714"/>
          </a:xfrm>
          <a:custGeom>
            <a:avLst/>
            <a:gdLst/>
            <a:ahLst/>
            <a:cxnLst/>
            <a:rect l="l" t="t" r="r" b="b"/>
            <a:pathLst>
              <a:path w="2171714" h="2171714">
                <a:moveTo>
                  <a:pt x="0" y="0"/>
                </a:moveTo>
                <a:lnTo>
                  <a:pt x="2171714" y="0"/>
                </a:lnTo>
                <a:lnTo>
                  <a:pt x="2171714" y="2171713"/>
                </a:lnTo>
                <a:lnTo>
                  <a:pt x="0" y="2171713"/>
                </a:lnTo>
                <a:lnTo>
                  <a:pt x="0" y="0"/>
                </a:lnTo>
                <a:close/>
              </a:path>
            </a:pathLst>
          </a:custGeom>
          <a:blipFill>
            <a:blip r:embed="rId3"/>
            <a:stretch>
              <a:fillRect/>
            </a:stretch>
          </a:blipFill>
        </p:spPr>
        <p:txBody>
          <a:bodyPr/>
          <a:lstStyle/>
          <a:p>
            <a:endParaRPr lang="es-CL"/>
          </a:p>
        </p:txBody>
      </p:sp>
      <p:sp>
        <p:nvSpPr>
          <p:cNvPr id="5" name="Freeform 5"/>
          <p:cNvSpPr/>
          <p:nvPr/>
        </p:nvSpPr>
        <p:spPr>
          <a:xfrm>
            <a:off x="14458957" y="507188"/>
            <a:ext cx="2171714" cy="2171714"/>
          </a:xfrm>
          <a:custGeom>
            <a:avLst/>
            <a:gdLst/>
            <a:ahLst/>
            <a:cxnLst/>
            <a:rect l="l" t="t" r="r" b="b"/>
            <a:pathLst>
              <a:path w="2171714" h="2171714">
                <a:moveTo>
                  <a:pt x="0" y="0"/>
                </a:moveTo>
                <a:lnTo>
                  <a:pt x="2171713" y="0"/>
                </a:lnTo>
                <a:lnTo>
                  <a:pt x="2171713" y="2171713"/>
                </a:lnTo>
                <a:lnTo>
                  <a:pt x="0" y="2171713"/>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506639" y="2987086"/>
            <a:ext cx="5686721" cy="4594225"/>
          </a:xfrm>
          <a:prstGeom prst="rect">
            <a:avLst/>
          </a:prstGeom>
        </p:spPr>
        <p:txBody>
          <a:bodyPr lIns="0" tIns="0" rIns="0" bIns="0" rtlCol="0" anchor="t">
            <a:spAutoFit/>
          </a:bodyPr>
          <a:lstStyle/>
          <a:p>
            <a:pPr algn="l">
              <a:lnSpc>
                <a:spcPts val="3349"/>
              </a:lnSpc>
            </a:pPr>
            <a:r>
              <a:rPr lang="en-US" sz="2499" u="sng" spc="59">
                <a:solidFill>
                  <a:srgbClr val="9FA0A4"/>
                </a:solidFill>
                <a:latin typeface="Inter"/>
                <a:ea typeface="Inter"/>
                <a:cs typeface="Inter"/>
                <a:sym typeface="Inter"/>
              </a:rPr>
              <a:t>Fase 1</a:t>
            </a:r>
          </a:p>
          <a:p>
            <a:pPr algn="l">
              <a:lnSpc>
                <a:spcPts val="3349"/>
              </a:lnSpc>
            </a:pPr>
            <a:r>
              <a:rPr lang="en-US" sz="2499" b="1" spc="59">
                <a:solidFill>
                  <a:srgbClr val="9FA0A4"/>
                </a:solidFill>
                <a:latin typeface="Inter Bold"/>
                <a:ea typeface="Inter Bold"/>
                <a:cs typeface="Inter Bold"/>
                <a:sym typeface="Inter Bold"/>
              </a:rPr>
              <a:t>Duración Total:</a:t>
            </a:r>
            <a:r>
              <a:rPr lang="en-US" sz="2499" spc="59">
                <a:solidFill>
                  <a:srgbClr val="9FA0A4"/>
                </a:solidFill>
                <a:latin typeface="Inter"/>
                <a:ea typeface="Inter"/>
                <a:cs typeface="Inter"/>
                <a:sym typeface="Inter"/>
              </a:rPr>
              <a:t> 28 días (17/08 - 13/09)</a:t>
            </a:r>
          </a:p>
          <a:p>
            <a:pPr marL="539746" lvl="1" indent="-269873" algn="l">
              <a:lnSpc>
                <a:spcPts val="3349"/>
              </a:lnSpc>
              <a:buFont typeface="Arial"/>
              <a:buChar char="•"/>
            </a:pPr>
            <a:r>
              <a:rPr lang="en-US" sz="2499" spc="59">
                <a:solidFill>
                  <a:srgbClr val="9FA0A4"/>
                </a:solidFill>
                <a:latin typeface="Inter"/>
                <a:ea typeface="Inter"/>
                <a:cs typeface="Inter"/>
                <a:sym typeface="Inter"/>
              </a:rPr>
              <a:t>Semana 1: Organización Inicial (17/08 - 23/08)</a:t>
            </a:r>
          </a:p>
          <a:p>
            <a:pPr marL="539746" lvl="1" indent="-269873" algn="l">
              <a:lnSpc>
                <a:spcPts val="3349"/>
              </a:lnSpc>
              <a:buFont typeface="Arial"/>
              <a:buChar char="•"/>
            </a:pPr>
            <a:r>
              <a:rPr lang="en-US" sz="2499" spc="59">
                <a:solidFill>
                  <a:srgbClr val="9FA0A4"/>
                </a:solidFill>
                <a:latin typeface="Inter"/>
                <a:ea typeface="Inter"/>
                <a:cs typeface="Inter"/>
                <a:sym typeface="Inter"/>
              </a:rPr>
              <a:t>Semana 2: Recolección de Información (24/08 - 30/08)</a:t>
            </a:r>
          </a:p>
          <a:p>
            <a:pPr marL="539746" lvl="1" indent="-269873" algn="l">
              <a:lnSpc>
                <a:spcPts val="3349"/>
              </a:lnSpc>
              <a:buFont typeface="Arial"/>
              <a:buChar char="•"/>
            </a:pPr>
            <a:r>
              <a:rPr lang="en-US" sz="2499" spc="59">
                <a:solidFill>
                  <a:srgbClr val="9FA0A4"/>
                </a:solidFill>
                <a:latin typeface="Inter"/>
                <a:ea typeface="Inter"/>
                <a:cs typeface="Inter"/>
                <a:sym typeface="Inter"/>
              </a:rPr>
              <a:t>Semana 3: Definición del Proyecto (31/08 - 06/09)</a:t>
            </a:r>
          </a:p>
          <a:p>
            <a:pPr marL="539748" lvl="1" indent="-269874" algn="l">
              <a:lnSpc>
                <a:spcPts val="3349"/>
              </a:lnSpc>
              <a:buFont typeface="Arial"/>
              <a:buChar char="•"/>
            </a:pPr>
            <a:r>
              <a:rPr lang="en-US" sz="2499" spc="59">
                <a:solidFill>
                  <a:srgbClr val="9FA0A4"/>
                </a:solidFill>
                <a:latin typeface="Inter"/>
                <a:ea typeface="Inter"/>
                <a:cs typeface="Inter"/>
                <a:sym typeface="Inter"/>
              </a:rPr>
              <a:t>Semana 4: Documentación y Priorización (07/09 - 13/09)</a:t>
            </a:r>
          </a:p>
        </p:txBody>
      </p:sp>
      <p:sp>
        <p:nvSpPr>
          <p:cNvPr id="7" name="TextBox 7"/>
          <p:cNvSpPr txBox="1"/>
          <p:nvPr/>
        </p:nvSpPr>
        <p:spPr>
          <a:xfrm>
            <a:off x="1872327" y="1569915"/>
            <a:ext cx="2025898" cy="288163"/>
          </a:xfrm>
          <a:prstGeom prst="rect">
            <a:avLst/>
          </a:prstGeom>
        </p:spPr>
        <p:txBody>
          <a:bodyPr lIns="0" tIns="0" rIns="0" bIns="0" rtlCol="0" anchor="t">
            <a:spAutoFit/>
          </a:bodyPr>
          <a:lstStyle/>
          <a:p>
            <a:pPr algn="ctr">
              <a:lnSpc>
                <a:spcPts val="2260"/>
              </a:lnSpc>
            </a:pPr>
            <a:r>
              <a:rPr lang="en-US" sz="1899" spc="13">
                <a:solidFill>
                  <a:srgbClr val="FFFFFF"/>
                </a:solidFill>
                <a:latin typeface="Inter"/>
                <a:ea typeface="Inter"/>
                <a:cs typeface="Inter"/>
                <a:sym typeface="Inter"/>
              </a:rPr>
              <a:t>PLANIFICACIÓN</a:t>
            </a:r>
          </a:p>
        </p:txBody>
      </p:sp>
      <p:sp>
        <p:nvSpPr>
          <p:cNvPr id="8" name="TextBox 8"/>
          <p:cNvSpPr txBox="1"/>
          <p:nvPr/>
        </p:nvSpPr>
        <p:spPr>
          <a:xfrm>
            <a:off x="8131051" y="1593044"/>
            <a:ext cx="2025898" cy="297815"/>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DESARROLLO</a:t>
            </a:r>
          </a:p>
        </p:txBody>
      </p:sp>
      <p:sp>
        <p:nvSpPr>
          <p:cNvPr id="9" name="TextBox 9"/>
          <p:cNvSpPr txBox="1"/>
          <p:nvPr/>
        </p:nvSpPr>
        <p:spPr>
          <a:xfrm>
            <a:off x="14512815" y="1428478"/>
            <a:ext cx="2025898" cy="297815"/>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CIERRE</a:t>
            </a:r>
          </a:p>
        </p:txBody>
      </p:sp>
      <p:sp>
        <p:nvSpPr>
          <p:cNvPr id="10" name="TextBox 10"/>
          <p:cNvSpPr txBox="1"/>
          <p:nvPr/>
        </p:nvSpPr>
        <p:spPr>
          <a:xfrm>
            <a:off x="6300640" y="2987086"/>
            <a:ext cx="5686721" cy="5324348"/>
          </a:xfrm>
          <a:prstGeom prst="rect">
            <a:avLst/>
          </a:prstGeom>
        </p:spPr>
        <p:txBody>
          <a:bodyPr lIns="0" tIns="0" rIns="0" bIns="0" rtlCol="0" anchor="t">
            <a:spAutoFit/>
          </a:bodyPr>
          <a:lstStyle/>
          <a:p>
            <a:pPr algn="l">
              <a:lnSpc>
                <a:spcPts val="3349"/>
              </a:lnSpc>
            </a:pPr>
            <a:r>
              <a:rPr lang="en-US" sz="2499" u="sng" spc="59">
                <a:solidFill>
                  <a:srgbClr val="9FA0A4"/>
                </a:solidFill>
                <a:latin typeface="Inter"/>
                <a:ea typeface="Inter"/>
                <a:cs typeface="Inter"/>
                <a:sym typeface="Inter"/>
              </a:rPr>
              <a:t>Fase 2</a:t>
            </a:r>
          </a:p>
          <a:p>
            <a:pPr algn="l">
              <a:lnSpc>
                <a:spcPts val="3349"/>
              </a:lnSpc>
            </a:pPr>
            <a:r>
              <a:rPr lang="en-US" sz="2499" b="1" spc="59">
                <a:solidFill>
                  <a:srgbClr val="9FA0A4"/>
                </a:solidFill>
                <a:latin typeface="Inter Bold"/>
                <a:ea typeface="Inter Bold"/>
                <a:cs typeface="Inter Bold"/>
                <a:sym typeface="Inter Bold"/>
              </a:rPr>
              <a:t>Duración Total: </a:t>
            </a:r>
            <a:r>
              <a:rPr lang="en-US" sz="2499" spc="59">
                <a:solidFill>
                  <a:srgbClr val="9FA0A4"/>
                </a:solidFill>
                <a:latin typeface="Inter"/>
                <a:ea typeface="Inter"/>
                <a:cs typeface="Inter"/>
                <a:sym typeface="Inter"/>
              </a:rPr>
              <a:t>70 días (14/09 - 22/11)</a:t>
            </a:r>
          </a:p>
          <a:p>
            <a:pPr algn="l">
              <a:lnSpc>
                <a:spcPts val="3349"/>
              </a:lnSpc>
            </a:pPr>
            <a:r>
              <a:rPr lang="en-US" sz="2499" b="1" spc="59">
                <a:solidFill>
                  <a:srgbClr val="9FA0A4"/>
                </a:solidFill>
                <a:latin typeface="Inter Bold"/>
                <a:ea typeface="Inter Bold"/>
                <a:cs typeface="Inter Bold"/>
                <a:sym typeface="Inter Bold"/>
              </a:rPr>
              <a:t>Sprint 1:</a:t>
            </a:r>
            <a:r>
              <a:rPr lang="en-US" sz="2499" spc="59">
                <a:solidFill>
                  <a:srgbClr val="9FA0A4"/>
                </a:solidFill>
                <a:latin typeface="Inter"/>
                <a:ea typeface="Inter"/>
                <a:cs typeface="Inter"/>
                <a:sym typeface="Inter"/>
              </a:rPr>
              <a:t>  </a:t>
            </a:r>
          </a:p>
          <a:p>
            <a:pPr marL="539746" lvl="1" indent="-269873" algn="l">
              <a:lnSpc>
                <a:spcPts val="3349"/>
              </a:lnSpc>
              <a:buFont typeface="Arial"/>
              <a:buChar char="•"/>
            </a:pPr>
            <a:r>
              <a:rPr lang="en-US" sz="2499" spc="59">
                <a:solidFill>
                  <a:srgbClr val="9FA0A4"/>
                </a:solidFill>
                <a:latin typeface="Inter"/>
                <a:ea typeface="Inter"/>
                <a:cs typeface="Inter"/>
                <a:sym typeface="Inter"/>
              </a:rPr>
              <a:t>Duración: 33 días (09-14 al 10-16)</a:t>
            </a:r>
          </a:p>
          <a:p>
            <a:pPr algn="l">
              <a:lnSpc>
                <a:spcPts val="3349"/>
              </a:lnSpc>
            </a:pPr>
            <a:r>
              <a:rPr lang="en-US" sz="2499" spc="59">
                <a:solidFill>
                  <a:srgbClr val="9FA0A4"/>
                </a:solidFill>
                <a:latin typeface="Inter"/>
                <a:ea typeface="Inter"/>
                <a:cs typeface="Inter"/>
                <a:sym typeface="Inter"/>
              </a:rPr>
              <a:t>Sprint 2:</a:t>
            </a:r>
          </a:p>
          <a:p>
            <a:pPr marL="539746" lvl="1" indent="-269873" algn="l">
              <a:lnSpc>
                <a:spcPts val="3349"/>
              </a:lnSpc>
              <a:buFont typeface="Arial"/>
              <a:buChar char="•"/>
            </a:pPr>
            <a:r>
              <a:rPr lang="en-US" sz="2499" spc="59">
                <a:solidFill>
                  <a:srgbClr val="9FA0A4"/>
                </a:solidFill>
                <a:latin typeface="Inter"/>
                <a:ea typeface="Inter"/>
                <a:cs typeface="Inter"/>
                <a:sym typeface="Inter"/>
              </a:rPr>
              <a:t>Duración: 12 días (10-16 al 10-27)</a:t>
            </a:r>
          </a:p>
          <a:p>
            <a:pPr algn="l">
              <a:lnSpc>
                <a:spcPts val="3349"/>
              </a:lnSpc>
            </a:pPr>
            <a:r>
              <a:rPr lang="en-US" sz="2499" spc="59">
                <a:solidFill>
                  <a:srgbClr val="9FA0A4"/>
                </a:solidFill>
                <a:latin typeface="Inter"/>
                <a:ea typeface="Inter"/>
                <a:cs typeface="Inter"/>
                <a:sym typeface="Inter"/>
              </a:rPr>
              <a:t>Sprint 3:</a:t>
            </a:r>
          </a:p>
          <a:p>
            <a:pPr marL="539746" lvl="1" indent="-269873" algn="l">
              <a:lnSpc>
                <a:spcPts val="3349"/>
              </a:lnSpc>
              <a:buFont typeface="Arial"/>
              <a:buChar char="•"/>
            </a:pPr>
            <a:r>
              <a:rPr lang="en-US" sz="2499" spc="59">
                <a:solidFill>
                  <a:srgbClr val="9FA0A4"/>
                </a:solidFill>
                <a:latin typeface="Inter"/>
                <a:ea typeface="Inter"/>
                <a:cs typeface="Inter"/>
                <a:sym typeface="Inter"/>
              </a:rPr>
              <a:t>Duración: 26 días (10-28 al 11-22)</a:t>
            </a:r>
          </a:p>
          <a:p>
            <a:pPr algn="l">
              <a:lnSpc>
                <a:spcPts val="2412"/>
              </a:lnSpc>
            </a:pPr>
            <a:endParaRPr lang="en-US" sz="2499" spc="59">
              <a:solidFill>
                <a:srgbClr val="9FA0A4"/>
              </a:solidFill>
              <a:latin typeface="Inter"/>
              <a:ea typeface="Inter"/>
              <a:cs typeface="Inter"/>
              <a:sym typeface="Inter"/>
            </a:endParaRPr>
          </a:p>
        </p:txBody>
      </p:sp>
      <p:sp>
        <p:nvSpPr>
          <p:cNvPr id="11" name="TextBox 11"/>
          <p:cNvSpPr txBox="1"/>
          <p:nvPr/>
        </p:nvSpPr>
        <p:spPr>
          <a:xfrm>
            <a:off x="12263296" y="2987086"/>
            <a:ext cx="5686721" cy="8258048"/>
          </a:xfrm>
          <a:prstGeom prst="rect">
            <a:avLst/>
          </a:prstGeom>
        </p:spPr>
        <p:txBody>
          <a:bodyPr lIns="0" tIns="0" rIns="0" bIns="0" rtlCol="0" anchor="t">
            <a:spAutoFit/>
          </a:bodyPr>
          <a:lstStyle/>
          <a:p>
            <a:pPr algn="l">
              <a:lnSpc>
                <a:spcPts val="3349"/>
              </a:lnSpc>
            </a:pPr>
            <a:r>
              <a:rPr lang="en-US" sz="2499" u="sng" spc="59">
                <a:solidFill>
                  <a:srgbClr val="9FA0A4"/>
                </a:solidFill>
                <a:latin typeface="Inter"/>
                <a:ea typeface="Inter"/>
                <a:cs typeface="Inter"/>
                <a:sym typeface="Inter"/>
              </a:rPr>
              <a:t>Fase 3</a:t>
            </a:r>
          </a:p>
          <a:p>
            <a:pPr algn="l">
              <a:lnSpc>
                <a:spcPts val="3349"/>
              </a:lnSpc>
            </a:pPr>
            <a:r>
              <a:rPr lang="en-US" sz="2499" b="1" spc="59">
                <a:solidFill>
                  <a:srgbClr val="9FA0A4"/>
                </a:solidFill>
                <a:latin typeface="Inter Bold"/>
                <a:ea typeface="Inter Bold"/>
                <a:cs typeface="Inter Bold"/>
                <a:sym typeface="Inter Bold"/>
              </a:rPr>
              <a:t>Duración Total: </a:t>
            </a:r>
            <a:r>
              <a:rPr lang="en-US" sz="2499" spc="59">
                <a:solidFill>
                  <a:srgbClr val="9FA0A4"/>
                </a:solidFill>
                <a:latin typeface="Inter"/>
                <a:ea typeface="Inter"/>
                <a:cs typeface="Inter"/>
                <a:sym typeface="Inter"/>
              </a:rPr>
              <a:t>14 días (11-23 al 12-06)</a:t>
            </a:r>
          </a:p>
          <a:p>
            <a:pPr algn="l">
              <a:lnSpc>
                <a:spcPts val="3349"/>
              </a:lnSpc>
            </a:pPr>
            <a:r>
              <a:rPr lang="en-US" sz="2499" b="1" spc="59">
                <a:solidFill>
                  <a:srgbClr val="9FA0A4"/>
                </a:solidFill>
                <a:latin typeface="Inter Bold"/>
                <a:ea typeface="Inter Bold"/>
                <a:cs typeface="Inter Bold"/>
                <a:sym typeface="Inter Bold"/>
              </a:rPr>
              <a:t>Actividades Principales:</a:t>
            </a:r>
            <a:r>
              <a:rPr lang="en-US" sz="2499" spc="59">
                <a:solidFill>
                  <a:srgbClr val="9FA0A4"/>
                </a:solidFill>
                <a:latin typeface="Inter"/>
                <a:ea typeface="Inter"/>
                <a:cs typeface="Inter"/>
                <a:sym typeface="Inter"/>
              </a:rPr>
              <a:t> </a:t>
            </a:r>
          </a:p>
          <a:p>
            <a:pPr marL="539746" lvl="1" indent="-269873" algn="l">
              <a:lnSpc>
                <a:spcPts val="3349"/>
              </a:lnSpc>
              <a:buFont typeface="Arial"/>
              <a:buChar char="•"/>
            </a:pPr>
            <a:r>
              <a:rPr lang="en-US" sz="2499" spc="59">
                <a:solidFill>
                  <a:srgbClr val="9FA0A4"/>
                </a:solidFill>
                <a:latin typeface="Inter"/>
                <a:ea typeface="Inter"/>
                <a:cs typeface="Inter"/>
                <a:sym typeface="Inter"/>
              </a:rPr>
              <a:t>Pruebas de Pentesting, Matriz de Riesgo y Mitigación Duración: 4 días (11-23 al 11-26).</a:t>
            </a:r>
          </a:p>
          <a:p>
            <a:pPr marL="539746" lvl="1" indent="-269873" algn="l">
              <a:lnSpc>
                <a:spcPts val="3349"/>
              </a:lnSpc>
              <a:buFont typeface="Arial"/>
              <a:buChar char="•"/>
            </a:pPr>
            <a:r>
              <a:rPr lang="en-US" sz="2499" spc="59">
                <a:solidFill>
                  <a:srgbClr val="9FA0A4"/>
                </a:solidFill>
                <a:latin typeface="Inter"/>
                <a:ea typeface="Inter"/>
                <a:cs typeface="Inter"/>
                <a:sym typeface="Inter"/>
              </a:rPr>
              <a:t>Marcha Blanca Duración: 3 días (11-27 al 11-29).</a:t>
            </a:r>
          </a:p>
          <a:p>
            <a:pPr marL="539746" lvl="1" indent="-269873" algn="l">
              <a:lnSpc>
                <a:spcPts val="3349"/>
              </a:lnSpc>
              <a:buFont typeface="Arial"/>
              <a:buChar char="•"/>
            </a:pPr>
            <a:r>
              <a:rPr lang="en-US" sz="2499" spc="59">
                <a:solidFill>
                  <a:srgbClr val="9FA0A4"/>
                </a:solidFill>
                <a:latin typeface="Inter"/>
                <a:ea typeface="Inter"/>
                <a:cs typeface="Inter"/>
                <a:sym typeface="Inter"/>
              </a:rPr>
              <a:t>Aceptación del Cliente Duración: 2 días (11-30 al 12-01).</a:t>
            </a:r>
          </a:p>
          <a:p>
            <a:pPr marL="539746" lvl="1" indent="-269873" algn="l">
              <a:lnSpc>
                <a:spcPts val="3349"/>
              </a:lnSpc>
              <a:buFont typeface="Arial"/>
              <a:buChar char="•"/>
            </a:pPr>
            <a:r>
              <a:rPr lang="en-US" sz="2499" spc="59">
                <a:solidFill>
                  <a:srgbClr val="9FA0A4"/>
                </a:solidFill>
                <a:latin typeface="Inter"/>
                <a:ea typeface="Inter"/>
                <a:cs typeface="Inter"/>
                <a:sym typeface="Inter"/>
              </a:rPr>
              <a:t>Migración del Sistema a Producción Duración: 4 días (12-02 al 12-05).</a:t>
            </a:r>
          </a:p>
          <a:p>
            <a:pPr marL="539746" lvl="1" indent="-269873" algn="l">
              <a:lnSpc>
                <a:spcPts val="3349"/>
              </a:lnSpc>
              <a:buFont typeface="Arial"/>
              <a:buChar char="•"/>
            </a:pPr>
            <a:r>
              <a:rPr lang="en-US" sz="2499" spc="59">
                <a:solidFill>
                  <a:srgbClr val="9FA0A4"/>
                </a:solidFill>
                <a:latin typeface="Inter"/>
                <a:ea typeface="Inter"/>
                <a:cs typeface="Inter"/>
                <a:sym typeface="Inter"/>
              </a:rPr>
              <a:t>Presentación a Comisión Duración: 1 día (12-06).</a:t>
            </a:r>
          </a:p>
          <a:p>
            <a:pPr algn="l">
              <a:lnSpc>
                <a:spcPts val="3349"/>
              </a:lnSpc>
            </a:pPr>
            <a:endParaRPr lang="en-US" sz="2499" spc="59">
              <a:solidFill>
                <a:srgbClr val="9FA0A4"/>
              </a:solidFill>
              <a:latin typeface="Inter"/>
              <a:ea typeface="Inter"/>
              <a:cs typeface="Inter"/>
              <a:sym typeface="Inter"/>
            </a:endParaRPr>
          </a:p>
          <a:p>
            <a:pPr algn="l">
              <a:lnSpc>
                <a:spcPts val="3349"/>
              </a:lnSpc>
            </a:pPr>
            <a:endParaRPr lang="en-US" sz="2499" spc="59">
              <a:solidFill>
                <a:srgbClr val="9FA0A4"/>
              </a:solidFill>
              <a:latin typeface="Inter"/>
              <a:ea typeface="Inter"/>
              <a:cs typeface="Inter"/>
              <a:sym typeface="Inter"/>
            </a:endParaRPr>
          </a:p>
          <a:p>
            <a:pPr algn="l">
              <a:lnSpc>
                <a:spcPts val="2412"/>
              </a:lnSpc>
            </a:pPr>
            <a:endParaRPr lang="en-US" sz="2499" spc="59">
              <a:solidFill>
                <a:srgbClr val="9FA0A4"/>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txBody>
          <a:bodyPr/>
          <a:lstStyle/>
          <a:p>
            <a:endParaRPr lang="es-CL"/>
          </a:p>
        </p:txBody>
      </p:sp>
      <p:sp>
        <p:nvSpPr>
          <p:cNvPr id="3" name="Freeform 3"/>
          <p:cNvSpPr/>
          <p:nvPr/>
        </p:nvSpPr>
        <p:spPr>
          <a:xfrm>
            <a:off x="5093184" y="697729"/>
            <a:ext cx="8101632" cy="3109001"/>
          </a:xfrm>
          <a:custGeom>
            <a:avLst/>
            <a:gdLst/>
            <a:ahLst/>
            <a:cxnLst/>
            <a:rect l="l" t="t" r="r" b="b"/>
            <a:pathLst>
              <a:path w="8101632" h="3109001">
                <a:moveTo>
                  <a:pt x="0" y="0"/>
                </a:moveTo>
                <a:lnTo>
                  <a:pt x="8101632" y="0"/>
                </a:lnTo>
                <a:lnTo>
                  <a:pt x="8101632" y="3109002"/>
                </a:lnTo>
                <a:lnTo>
                  <a:pt x="0" y="3109002"/>
                </a:lnTo>
                <a:lnTo>
                  <a:pt x="0" y="0"/>
                </a:lnTo>
                <a:close/>
              </a:path>
            </a:pathLst>
          </a:custGeom>
          <a:blipFill>
            <a:blip r:embed="rId3"/>
            <a:stretch>
              <a:fillRect/>
            </a:stretch>
          </a:blipFill>
        </p:spPr>
        <p:txBody>
          <a:bodyPr/>
          <a:lstStyle/>
          <a:p>
            <a:endParaRPr lang="es-CL"/>
          </a:p>
        </p:txBody>
      </p:sp>
      <p:sp>
        <p:nvSpPr>
          <p:cNvPr id="4" name="Freeform 4"/>
          <p:cNvSpPr/>
          <p:nvPr/>
        </p:nvSpPr>
        <p:spPr>
          <a:xfrm>
            <a:off x="5093184" y="3806731"/>
            <a:ext cx="8101632" cy="3260907"/>
          </a:xfrm>
          <a:custGeom>
            <a:avLst/>
            <a:gdLst/>
            <a:ahLst/>
            <a:cxnLst/>
            <a:rect l="l" t="t" r="r" b="b"/>
            <a:pathLst>
              <a:path w="8101632" h="3260907">
                <a:moveTo>
                  <a:pt x="0" y="0"/>
                </a:moveTo>
                <a:lnTo>
                  <a:pt x="8101632" y="0"/>
                </a:lnTo>
                <a:lnTo>
                  <a:pt x="8101632" y="3260907"/>
                </a:lnTo>
                <a:lnTo>
                  <a:pt x="0" y="3260907"/>
                </a:lnTo>
                <a:lnTo>
                  <a:pt x="0" y="0"/>
                </a:lnTo>
                <a:close/>
              </a:path>
            </a:pathLst>
          </a:custGeom>
          <a:blipFill>
            <a:blip r:embed="rId4"/>
            <a:stretch>
              <a:fillRect/>
            </a:stretch>
          </a:blipFill>
        </p:spPr>
        <p:txBody>
          <a:bodyPr/>
          <a:lstStyle/>
          <a:p>
            <a:endParaRPr lang="es-CL"/>
          </a:p>
        </p:txBody>
      </p:sp>
      <p:sp>
        <p:nvSpPr>
          <p:cNvPr id="5" name="Freeform 5"/>
          <p:cNvSpPr/>
          <p:nvPr/>
        </p:nvSpPr>
        <p:spPr>
          <a:xfrm>
            <a:off x="5093184" y="7067638"/>
            <a:ext cx="8101632" cy="2521633"/>
          </a:xfrm>
          <a:custGeom>
            <a:avLst/>
            <a:gdLst/>
            <a:ahLst/>
            <a:cxnLst/>
            <a:rect l="l" t="t" r="r" b="b"/>
            <a:pathLst>
              <a:path w="8101632" h="2521633">
                <a:moveTo>
                  <a:pt x="0" y="0"/>
                </a:moveTo>
                <a:lnTo>
                  <a:pt x="8101632" y="0"/>
                </a:lnTo>
                <a:lnTo>
                  <a:pt x="8101632" y="2521633"/>
                </a:lnTo>
                <a:lnTo>
                  <a:pt x="0" y="2521633"/>
                </a:lnTo>
                <a:lnTo>
                  <a:pt x="0" y="0"/>
                </a:lnTo>
                <a:close/>
              </a:path>
            </a:pathLst>
          </a:custGeom>
          <a:blipFill>
            <a:blip r:embed="rId5"/>
            <a:stretch>
              <a:fillRect/>
            </a:stretch>
          </a:blipFill>
        </p:spPr>
        <p:txBody>
          <a:bodyPr/>
          <a:lstStyle/>
          <a:p>
            <a:endParaRPr lang="es-C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s-CL"/>
          </a:p>
        </p:txBody>
      </p:sp>
      <p:sp>
        <p:nvSpPr>
          <p:cNvPr id="3" name="Freeform 3"/>
          <p:cNvSpPr/>
          <p:nvPr/>
        </p:nvSpPr>
        <p:spPr>
          <a:xfrm>
            <a:off x="1966835" y="2031247"/>
            <a:ext cx="14354331" cy="8074311"/>
          </a:xfrm>
          <a:custGeom>
            <a:avLst/>
            <a:gdLst/>
            <a:ahLst/>
            <a:cxnLst/>
            <a:rect l="l" t="t" r="r" b="b"/>
            <a:pathLst>
              <a:path w="14354331" h="8074311">
                <a:moveTo>
                  <a:pt x="0" y="0"/>
                </a:moveTo>
                <a:lnTo>
                  <a:pt x="14354330" y="0"/>
                </a:lnTo>
                <a:lnTo>
                  <a:pt x="14354330" y="8074311"/>
                </a:lnTo>
                <a:lnTo>
                  <a:pt x="0" y="8074311"/>
                </a:lnTo>
                <a:lnTo>
                  <a:pt x="0" y="0"/>
                </a:lnTo>
                <a:close/>
              </a:path>
            </a:pathLst>
          </a:custGeom>
          <a:blipFill>
            <a:blip r:embed="rId3"/>
            <a:stretch>
              <a:fillRect/>
            </a:stretch>
          </a:blipFill>
        </p:spPr>
        <p:txBody>
          <a:bodyPr/>
          <a:lstStyle/>
          <a:p>
            <a:endParaRPr lang="es-CL"/>
          </a:p>
        </p:txBody>
      </p:sp>
      <p:sp>
        <p:nvSpPr>
          <p:cNvPr id="4" name="TextBox 4"/>
          <p:cNvSpPr txBox="1"/>
          <p:nvPr/>
        </p:nvSpPr>
        <p:spPr>
          <a:xfrm>
            <a:off x="4442484" y="990600"/>
            <a:ext cx="9403032"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MODELADO DE DATOS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835916" y="5397354"/>
            <a:ext cx="3927332" cy="4052238"/>
          </a:xfrm>
          <a:custGeom>
            <a:avLst/>
            <a:gdLst/>
            <a:ahLst/>
            <a:cxnLst/>
            <a:rect l="l" t="t" r="r" b="b"/>
            <a:pathLst>
              <a:path w="3927332" h="4052238">
                <a:moveTo>
                  <a:pt x="0" y="0"/>
                </a:moveTo>
                <a:lnTo>
                  <a:pt x="3927333" y="0"/>
                </a:lnTo>
                <a:lnTo>
                  <a:pt x="3927333" y="4052239"/>
                </a:lnTo>
                <a:lnTo>
                  <a:pt x="0" y="4052239"/>
                </a:lnTo>
                <a:lnTo>
                  <a:pt x="0" y="0"/>
                </a:lnTo>
                <a:close/>
              </a:path>
            </a:pathLst>
          </a:custGeom>
          <a:blipFill>
            <a:blip r:embed="rId2"/>
            <a:stretch>
              <a:fillRect l="-316" r="-316"/>
            </a:stretch>
          </a:blipFill>
        </p:spPr>
        <p:txBody>
          <a:bodyPr/>
          <a:lstStyle/>
          <a:p>
            <a:endParaRPr lang="es-CL"/>
          </a:p>
        </p:txBody>
      </p:sp>
      <p:sp>
        <p:nvSpPr>
          <p:cNvPr id="3" name="Freeform 3"/>
          <p:cNvSpPr/>
          <p:nvPr/>
        </p:nvSpPr>
        <p:spPr>
          <a:xfrm>
            <a:off x="3877783" y="785439"/>
            <a:ext cx="3940609" cy="4013808"/>
          </a:xfrm>
          <a:custGeom>
            <a:avLst/>
            <a:gdLst/>
            <a:ahLst/>
            <a:cxnLst/>
            <a:rect l="l" t="t" r="r" b="b"/>
            <a:pathLst>
              <a:path w="3940609" h="4013808">
                <a:moveTo>
                  <a:pt x="0" y="0"/>
                </a:moveTo>
                <a:lnTo>
                  <a:pt x="3940610" y="0"/>
                </a:lnTo>
                <a:lnTo>
                  <a:pt x="3940610" y="4013808"/>
                </a:lnTo>
                <a:lnTo>
                  <a:pt x="0" y="4013808"/>
                </a:lnTo>
                <a:lnTo>
                  <a:pt x="0" y="0"/>
                </a:lnTo>
                <a:close/>
              </a:path>
            </a:pathLst>
          </a:custGeom>
          <a:blipFill>
            <a:blip r:embed="rId3"/>
            <a:stretch>
              <a:fillRect t="-330" b="-330"/>
            </a:stretch>
          </a:blipFill>
        </p:spPr>
        <p:txBody>
          <a:bodyPr/>
          <a:lstStyle/>
          <a:p>
            <a:endParaRPr lang="es-CL"/>
          </a:p>
        </p:txBody>
      </p:sp>
      <p:sp>
        <p:nvSpPr>
          <p:cNvPr id="4" name="AutoShape 4"/>
          <p:cNvSpPr/>
          <p:nvPr/>
        </p:nvSpPr>
        <p:spPr>
          <a:xfrm>
            <a:off x="9144000" y="1726024"/>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5" name="AutoShape 5"/>
          <p:cNvSpPr/>
          <p:nvPr/>
        </p:nvSpPr>
        <p:spPr>
          <a:xfrm>
            <a:off x="13121730" y="7152138"/>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6" name="Freeform 6"/>
          <p:cNvSpPr/>
          <p:nvPr/>
        </p:nvSpPr>
        <p:spPr>
          <a:xfrm>
            <a:off x="13224212" y="3970678"/>
            <a:ext cx="3526932" cy="1604754"/>
          </a:xfrm>
          <a:custGeom>
            <a:avLst/>
            <a:gdLst/>
            <a:ahLst/>
            <a:cxnLst/>
            <a:rect l="l" t="t" r="r" b="b"/>
            <a:pathLst>
              <a:path w="3526932" h="1604754">
                <a:moveTo>
                  <a:pt x="0" y="0"/>
                </a:moveTo>
                <a:lnTo>
                  <a:pt x="3526933" y="0"/>
                </a:lnTo>
                <a:lnTo>
                  <a:pt x="3526933" y="1604754"/>
                </a:lnTo>
                <a:lnTo>
                  <a:pt x="0" y="1604754"/>
                </a:lnTo>
                <a:lnTo>
                  <a:pt x="0" y="0"/>
                </a:lnTo>
                <a:close/>
              </a:path>
            </a:pathLst>
          </a:custGeom>
          <a:blipFill>
            <a:blip r:embed="rId4"/>
            <a:stretch>
              <a:fillRect/>
            </a:stretch>
          </a:blipFill>
        </p:spPr>
        <p:txBody>
          <a:bodyPr/>
          <a:lstStyle/>
          <a:p>
            <a:endParaRPr lang="es-CL"/>
          </a:p>
        </p:txBody>
      </p:sp>
      <p:sp>
        <p:nvSpPr>
          <p:cNvPr id="7" name="Freeform 7"/>
          <p:cNvSpPr/>
          <p:nvPr/>
        </p:nvSpPr>
        <p:spPr>
          <a:xfrm>
            <a:off x="13224212" y="368336"/>
            <a:ext cx="1940291" cy="2129264"/>
          </a:xfrm>
          <a:custGeom>
            <a:avLst/>
            <a:gdLst/>
            <a:ahLst/>
            <a:cxnLst/>
            <a:rect l="l" t="t" r="r" b="b"/>
            <a:pathLst>
              <a:path w="1940291" h="2129264">
                <a:moveTo>
                  <a:pt x="0" y="0"/>
                </a:moveTo>
                <a:lnTo>
                  <a:pt x="1940292" y="0"/>
                </a:lnTo>
                <a:lnTo>
                  <a:pt x="1940292" y="2129263"/>
                </a:lnTo>
                <a:lnTo>
                  <a:pt x="0" y="2129263"/>
                </a:lnTo>
                <a:lnTo>
                  <a:pt x="0" y="0"/>
                </a:lnTo>
                <a:close/>
              </a:path>
            </a:pathLst>
          </a:custGeom>
          <a:blipFill>
            <a:blip r:embed="rId5"/>
            <a:stretch>
              <a:fillRect/>
            </a:stretch>
          </a:blipFill>
        </p:spPr>
        <p:txBody>
          <a:bodyPr/>
          <a:lstStyle/>
          <a:p>
            <a:endParaRPr lang="es-CL"/>
          </a:p>
        </p:txBody>
      </p:sp>
      <p:sp>
        <p:nvSpPr>
          <p:cNvPr id="8" name="Freeform 8"/>
          <p:cNvSpPr/>
          <p:nvPr/>
        </p:nvSpPr>
        <p:spPr>
          <a:xfrm>
            <a:off x="9144000" y="5756368"/>
            <a:ext cx="3146732" cy="1619641"/>
          </a:xfrm>
          <a:custGeom>
            <a:avLst/>
            <a:gdLst/>
            <a:ahLst/>
            <a:cxnLst/>
            <a:rect l="l" t="t" r="r" b="b"/>
            <a:pathLst>
              <a:path w="3146732" h="1619641">
                <a:moveTo>
                  <a:pt x="0" y="0"/>
                </a:moveTo>
                <a:lnTo>
                  <a:pt x="3146732" y="0"/>
                </a:lnTo>
                <a:lnTo>
                  <a:pt x="3146732" y="1619641"/>
                </a:lnTo>
                <a:lnTo>
                  <a:pt x="0" y="1619641"/>
                </a:lnTo>
                <a:lnTo>
                  <a:pt x="0" y="0"/>
                </a:lnTo>
                <a:close/>
              </a:path>
            </a:pathLst>
          </a:custGeom>
          <a:blipFill>
            <a:blip r:embed="rId6"/>
            <a:stretch>
              <a:fillRect/>
            </a:stretch>
          </a:blipFill>
        </p:spPr>
        <p:txBody>
          <a:bodyPr/>
          <a:lstStyle/>
          <a:p>
            <a:endParaRPr lang="es-CL"/>
          </a:p>
        </p:txBody>
      </p:sp>
      <p:sp>
        <p:nvSpPr>
          <p:cNvPr id="9" name="Freeform 9"/>
          <p:cNvSpPr/>
          <p:nvPr/>
        </p:nvSpPr>
        <p:spPr>
          <a:xfrm>
            <a:off x="9144000" y="1963668"/>
            <a:ext cx="3146732" cy="2037509"/>
          </a:xfrm>
          <a:custGeom>
            <a:avLst/>
            <a:gdLst/>
            <a:ahLst/>
            <a:cxnLst/>
            <a:rect l="l" t="t" r="r" b="b"/>
            <a:pathLst>
              <a:path w="3146732" h="2037509">
                <a:moveTo>
                  <a:pt x="0" y="0"/>
                </a:moveTo>
                <a:lnTo>
                  <a:pt x="3146732" y="0"/>
                </a:lnTo>
                <a:lnTo>
                  <a:pt x="3146732" y="2037509"/>
                </a:lnTo>
                <a:lnTo>
                  <a:pt x="0" y="2037509"/>
                </a:lnTo>
                <a:lnTo>
                  <a:pt x="0" y="0"/>
                </a:lnTo>
                <a:close/>
              </a:path>
            </a:pathLst>
          </a:custGeom>
          <a:blipFill>
            <a:blip r:embed="rId7"/>
            <a:stretch>
              <a:fillRect/>
            </a:stretch>
          </a:blipFill>
        </p:spPr>
        <p:txBody>
          <a:bodyPr/>
          <a:lstStyle/>
          <a:p>
            <a:endParaRPr lang="es-CL"/>
          </a:p>
        </p:txBody>
      </p:sp>
      <p:sp>
        <p:nvSpPr>
          <p:cNvPr id="10" name="Freeform 10"/>
          <p:cNvSpPr/>
          <p:nvPr/>
        </p:nvSpPr>
        <p:spPr>
          <a:xfrm>
            <a:off x="13121730" y="7567215"/>
            <a:ext cx="3731896" cy="1882378"/>
          </a:xfrm>
          <a:custGeom>
            <a:avLst/>
            <a:gdLst/>
            <a:ahLst/>
            <a:cxnLst/>
            <a:rect l="l" t="t" r="r" b="b"/>
            <a:pathLst>
              <a:path w="3731896" h="1882378">
                <a:moveTo>
                  <a:pt x="0" y="0"/>
                </a:moveTo>
                <a:lnTo>
                  <a:pt x="3731897" y="0"/>
                </a:lnTo>
                <a:lnTo>
                  <a:pt x="3731897" y="1882378"/>
                </a:lnTo>
                <a:lnTo>
                  <a:pt x="0" y="1882378"/>
                </a:lnTo>
                <a:lnTo>
                  <a:pt x="0" y="0"/>
                </a:lnTo>
                <a:close/>
              </a:path>
            </a:pathLst>
          </a:custGeom>
          <a:blipFill>
            <a:blip r:embed="rId8"/>
            <a:stretch>
              <a:fillRect/>
            </a:stretch>
          </a:blipFill>
        </p:spPr>
        <p:txBody>
          <a:bodyPr/>
          <a:lstStyle/>
          <a:p>
            <a:endParaRPr lang="es-CL"/>
          </a:p>
        </p:txBody>
      </p:sp>
      <p:sp>
        <p:nvSpPr>
          <p:cNvPr id="11" name="TextBox 11"/>
          <p:cNvSpPr txBox="1"/>
          <p:nvPr/>
        </p:nvSpPr>
        <p:spPr>
          <a:xfrm>
            <a:off x="1291395" y="1076700"/>
            <a:ext cx="7852605" cy="17358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TECNOLOGÍAS UTILIZADAS</a:t>
            </a:r>
          </a:p>
        </p:txBody>
      </p:sp>
      <p:sp>
        <p:nvSpPr>
          <p:cNvPr id="12" name="TextBox 12"/>
          <p:cNvSpPr txBox="1"/>
          <p:nvPr/>
        </p:nvSpPr>
        <p:spPr>
          <a:xfrm>
            <a:off x="9144000" y="511869"/>
            <a:ext cx="3494084" cy="976512"/>
          </a:xfrm>
          <a:prstGeom prst="rect">
            <a:avLst/>
          </a:prstGeom>
        </p:spPr>
        <p:txBody>
          <a:bodyPr lIns="0" tIns="0" rIns="0" bIns="0" rtlCol="0" anchor="t">
            <a:spAutoFit/>
          </a:bodyPr>
          <a:lstStyle/>
          <a:p>
            <a:pPr algn="l">
              <a:lnSpc>
                <a:spcPts val="3926"/>
              </a:lnSpc>
            </a:pPr>
            <a:r>
              <a:rPr lang="en-US" sz="2804" spc="86">
                <a:solidFill>
                  <a:srgbClr val="FFFFFF"/>
                </a:solidFill>
                <a:latin typeface="Inter"/>
                <a:ea typeface="Inter"/>
                <a:cs typeface="Inter"/>
                <a:sym typeface="Inter"/>
              </a:rPr>
              <a:t>Lenguaje de programación</a:t>
            </a:r>
          </a:p>
        </p:txBody>
      </p:sp>
      <p:sp>
        <p:nvSpPr>
          <p:cNvPr id="13" name="TextBox 13"/>
          <p:cNvSpPr txBox="1"/>
          <p:nvPr/>
        </p:nvSpPr>
        <p:spPr>
          <a:xfrm>
            <a:off x="13121730" y="6356482"/>
            <a:ext cx="3494084" cy="481330"/>
          </a:xfrm>
          <a:prstGeom prst="rect">
            <a:avLst/>
          </a:prstGeom>
        </p:spPr>
        <p:txBody>
          <a:bodyPr lIns="0" tIns="0" rIns="0" bIns="0" rtlCol="0" anchor="t">
            <a:spAutoFit/>
          </a:bodyPr>
          <a:lstStyle/>
          <a:p>
            <a:pPr algn="l">
              <a:lnSpc>
                <a:spcPts val="3919"/>
              </a:lnSpc>
            </a:pPr>
            <a:r>
              <a:rPr lang="en-US" sz="2799" spc="86">
                <a:solidFill>
                  <a:srgbClr val="FFFFFF"/>
                </a:solidFill>
                <a:latin typeface="Inter"/>
                <a:ea typeface="Inter"/>
                <a:cs typeface="Inter"/>
                <a:sym typeface="Inter"/>
              </a:rPr>
              <a:t>Base de datos</a:t>
            </a:r>
          </a:p>
        </p:txBody>
      </p:sp>
      <p:sp>
        <p:nvSpPr>
          <p:cNvPr id="14" name="AutoShape 14"/>
          <p:cNvSpPr/>
          <p:nvPr/>
        </p:nvSpPr>
        <p:spPr>
          <a:xfrm>
            <a:off x="9144000" y="5242280"/>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15" name="TextBox 15"/>
          <p:cNvSpPr txBox="1"/>
          <p:nvPr/>
        </p:nvSpPr>
        <p:spPr>
          <a:xfrm>
            <a:off x="9144000" y="4448590"/>
            <a:ext cx="3494084" cy="481212"/>
          </a:xfrm>
          <a:prstGeom prst="rect">
            <a:avLst/>
          </a:prstGeom>
        </p:spPr>
        <p:txBody>
          <a:bodyPr lIns="0" tIns="0" rIns="0" bIns="0" rtlCol="0" anchor="t">
            <a:spAutoFit/>
          </a:bodyPr>
          <a:lstStyle/>
          <a:p>
            <a:pPr algn="l">
              <a:lnSpc>
                <a:spcPts val="3926"/>
              </a:lnSpc>
            </a:pPr>
            <a:r>
              <a:rPr lang="en-US" sz="2804" spc="86">
                <a:solidFill>
                  <a:srgbClr val="FFFFFF"/>
                </a:solidFill>
                <a:latin typeface="Inter"/>
                <a:ea typeface="Inter"/>
                <a:cs typeface="Inter"/>
                <a:sym typeface="Inter"/>
              </a:rPr>
              <a:t>Framework</a:t>
            </a:r>
          </a:p>
        </p:txBody>
      </p:sp>
      <p:sp>
        <p:nvSpPr>
          <p:cNvPr id="16" name="AutoShape 16"/>
          <p:cNvSpPr/>
          <p:nvPr/>
        </p:nvSpPr>
        <p:spPr>
          <a:xfrm>
            <a:off x="13121730" y="3345930"/>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17" name="TextBox 17"/>
          <p:cNvSpPr txBox="1"/>
          <p:nvPr/>
        </p:nvSpPr>
        <p:spPr>
          <a:xfrm>
            <a:off x="13121730" y="2552240"/>
            <a:ext cx="3494084" cy="481212"/>
          </a:xfrm>
          <a:prstGeom prst="rect">
            <a:avLst/>
          </a:prstGeom>
        </p:spPr>
        <p:txBody>
          <a:bodyPr lIns="0" tIns="0" rIns="0" bIns="0" rtlCol="0" anchor="t">
            <a:spAutoFit/>
          </a:bodyPr>
          <a:lstStyle/>
          <a:p>
            <a:pPr algn="l">
              <a:lnSpc>
                <a:spcPts val="3926"/>
              </a:lnSpc>
            </a:pPr>
            <a:r>
              <a:rPr lang="en-US" sz="2804" spc="86">
                <a:solidFill>
                  <a:srgbClr val="FFFFFF"/>
                </a:solidFill>
                <a:latin typeface="Inter"/>
                <a:ea typeface="Inter"/>
                <a:cs typeface="Inter"/>
                <a:sym typeface="Inter"/>
              </a:rPr>
              <a:t>Diseño</a:t>
            </a:r>
          </a:p>
        </p:txBody>
      </p:sp>
      <p:sp>
        <p:nvSpPr>
          <p:cNvPr id="18" name="AutoShape 18"/>
          <p:cNvSpPr/>
          <p:nvPr/>
        </p:nvSpPr>
        <p:spPr>
          <a:xfrm>
            <a:off x="9144000" y="9033272"/>
            <a:ext cx="950169" cy="0"/>
          </a:xfrm>
          <a:prstGeom prst="line">
            <a:avLst/>
          </a:prstGeom>
          <a:ln w="19050" cap="flat">
            <a:solidFill>
              <a:srgbClr val="F27100"/>
            </a:solidFill>
            <a:prstDash val="solid"/>
            <a:headEnd type="none" w="sm" len="sm"/>
            <a:tailEnd type="none" w="sm" len="sm"/>
          </a:ln>
        </p:spPr>
        <p:txBody>
          <a:bodyPr/>
          <a:lstStyle/>
          <a:p>
            <a:endParaRPr lang="es-CL"/>
          </a:p>
        </p:txBody>
      </p:sp>
      <p:sp>
        <p:nvSpPr>
          <p:cNvPr id="19" name="TextBox 19"/>
          <p:cNvSpPr txBox="1"/>
          <p:nvPr/>
        </p:nvSpPr>
        <p:spPr>
          <a:xfrm>
            <a:off x="9144000" y="8237617"/>
            <a:ext cx="3494084" cy="481330"/>
          </a:xfrm>
          <a:prstGeom prst="rect">
            <a:avLst/>
          </a:prstGeom>
        </p:spPr>
        <p:txBody>
          <a:bodyPr lIns="0" tIns="0" rIns="0" bIns="0" rtlCol="0" anchor="t">
            <a:spAutoFit/>
          </a:bodyPr>
          <a:lstStyle/>
          <a:p>
            <a:pPr algn="l">
              <a:lnSpc>
                <a:spcPts val="3919"/>
              </a:lnSpc>
            </a:pPr>
            <a:r>
              <a:rPr lang="en-US" sz="2799" spc="86">
                <a:solidFill>
                  <a:srgbClr val="FFFFFF"/>
                </a:solidFill>
                <a:latin typeface="Inter"/>
                <a:ea typeface="Inter"/>
                <a:cs typeface="Inter"/>
                <a:sym typeface="Inter"/>
              </a:rPr>
              <a:t>Maquetado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txBody>
          <a:bodyPr/>
          <a:lstStyle/>
          <a:p>
            <a:endParaRPr lang="es-CL"/>
          </a:p>
        </p:txBody>
      </p:sp>
      <p:sp>
        <p:nvSpPr>
          <p:cNvPr id="3" name="Freeform 3"/>
          <p:cNvSpPr/>
          <p:nvPr/>
        </p:nvSpPr>
        <p:spPr>
          <a:xfrm>
            <a:off x="0" y="0"/>
            <a:ext cx="7445216" cy="10287000"/>
          </a:xfrm>
          <a:custGeom>
            <a:avLst/>
            <a:gdLst/>
            <a:ahLst/>
            <a:cxnLst/>
            <a:rect l="l" t="t" r="r" b="b"/>
            <a:pathLst>
              <a:path w="7445216" h="10287000">
                <a:moveTo>
                  <a:pt x="0" y="0"/>
                </a:moveTo>
                <a:lnTo>
                  <a:pt x="7445216" y="0"/>
                </a:lnTo>
                <a:lnTo>
                  <a:pt x="7445216" y="10287000"/>
                </a:lnTo>
                <a:lnTo>
                  <a:pt x="0" y="10287000"/>
                </a:lnTo>
                <a:lnTo>
                  <a:pt x="0" y="0"/>
                </a:lnTo>
                <a:close/>
              </a:path>
            </a:pathLst>
          </a:custGeom>
          <a:blipFill>
            <a:blip r:embed="rId3"/>
            <a:stretch>
              <a:fillRect/>
            </a:stretch>
          </a:blipFill>
        </p:spPr>
        <p:txBody>
          <a:bodyPr/>
          <a:lstStyle/>
          <a:p>
            <a:endParaRPr lang="es-CL"/>
          </a:p>
        </p:txBody>
      </p:sp>
      <p:sp>
        <p:nvSpPr>
          <p:cNvPr id="4" name="AutoShape 4"/>
          <p:cNvSpPr/>
          <p:nvPr/>
        </p:nvSpPr>
        <p:spPr>
          <a:xfrm rot="-10800000">
            <a:off x="1359261" y="3272218"/>
            <a:ext cx="1169612" cy="0"/>
          </a:xfrm>
          <a:prstGeom prst="line">
            <a:avLst/>
          </a:prstGeom>
          <a:ln w="28575" cap="flat">
            <a:solidFill>
              <a:srgbClr val="F27100"/>
            </a:solidFill>
            <a:prstDash val="solid"/>
            <a:headEnd type="none" w="sm" len="sm"/>
            <a:tailEnd type="none" w="sm" len="sm"/>
          </a:ln>
        </p:spPr>
        <p:txBody>
          <a:bodyPr/>
          <a:lstStyle/>
          <a:p>
            <a:endParaRPr lang="es-CL"/>
          </a:p>
        </p:txBody>
      </p:sp>
      <p:sp>
        <p:nvSpPr>
          <p:cNvPr id="5" name="TextBox 5"/>
          <p:cNvSpPr txBox="1"/>
          <p:nvPr/>
        </p:nvSpPr>
        <p:spPr>
          <a:xfrm>
            <a:off x="1359261" y="1160907"/>
            <a:ext cx="5637025" cy="1338453"/>
          </a:xfrm>
          <a:prstGeom prst="rect">
            <a:avLst/>
          </a:prstGeom>
        </p:spPr>
        <p:txBody>
          <a:bodyPr lIns="0" tIns="0" rIns="0" bIns="0" rtlCol="0" anchor="t">
            <a:spAutoFit/>
          </a:bodyPr>
          <a:lstStyle/>
          <a:p>
            <a:pPr algn="l">
              <a:lnSpc>
                <a:spcPts val="5376"/>
              </a:lnSpc>
            </a:pPr>
            <a:r>
              <a:rPr lang="en-US" sz="4200" b="1" spc="449">
                <a:solidFill>
                  <a:srgbClr val="FFFFFF"/>
                </a:solidFill>
                <a:latin typeface="Muli Bold"/>
                <a:ea typeface="Muli Bold"/>
                <a:cs typeface="Muli Bold"/>
                <a:sym typeface="Muli Bold"/>
              </a:rPr>
              <a:t>LISTA DE DOCUMENTACIÓN</a:t>
            </a:r>
          </a:p>
        </p:txBody>
      </p:sp>
      <p:sp>
        <p:nvSpPr>
          <p:cNvPr id="6" name="TextBox 6"/>
          <p:cNvSpPr txBox="1"/>
          <p:nvPr/>
        </p:nvSpPr>
        <p:spPr>
          <a:xfrm>
            <a:off x="1359261" y="3808730"/>
            <a:ext cx="5637025" cy="1788795"/>
          </a:xfrm>
          <a:prstGeom prst="rect">
            <a:avLst/>
          </a:prstGeom>
        </p:spPr>
        <p:txBody>
          <a:bodyPr lIns="0" tIns="0" rIns="0" bIns="0" rtlCol="0" anchor="t">
            <a:spAutoFit/>
          </a:bodyPr>
          <a:lstStyle/>
          <a:p>
            <a:pPr algn="l">
              <a:lnSpc>
                <a:spcPts val="3540"/>
              </a:lnSpc>
            </a:pPr>
            <a:r>
              <a:rPr lang="en-US" sz="3000" spc="263">
                <a:solidFill>
                  <a:srgbClr val="FFFFFF"/>
                </a:solidFill>
                <a:latin typeface="Inter"/>
                <a:ea typeface="Inter"/>
                <a:cs typeface="Inter"/>
                <a:sym typeface="Inter"/>
              </a:rPr>
              <a:t>Documentos realizados en la Fase 1 para llevar a cabo la ejecución del desarrollo del proyecto</a:t>
            </a:r>
          </a:p>
        </p:txBody>
      </p:sp>
      <p:sp>
        <p:nvSpPr>
          <p:cNvPr id="7" name="TextBox 7"/>
          <p:cNvSpPr txBox="1"/>
          <p:nvPr/>
        </p:nvSpPr>
        <p:spPr>
          <a:xfrm>
            <a:off x="8680226" y="1151382"/>
            <a:ext cx="8579074" cy="8375396"/>
          </a:xfrm>
          <a:prstGeom prst="rect">
            <a:avLst/>
          </a:prstGeom>
        </p:spPr>
        <p:txBody>
          <a:bodyPr lIns="0" tIns="0" rIns="0" bIns="0" rtlCol="0" anchor="t">
            <a:spAutoFit/>
          </a:bodyPr>
          <a:lstStyle/>
          <a:p>
            <a:pPr marL="690872" lvl="1" indent="-345436" algn="l">
              <a:lnSpc>
                <a:spcPts val="4191"/>
              </a:lnSpc>
              <a:buFont typeface="Arial"/>
              <a:buChar char="•"/>
            </a:pPr>
            <a:r>
              <a:rPr lang="en-US" sz="3199" spc="441">
                <a:solidFill>
                  <a:srgbClr val="FFFFFF"/>
                </a:solidFill>
                <a:latin typeface="Inter"/>
                <a:ea typeface="Inter"/>
                <a:cs typeface="Inter"/>
                <a:sym typeface="Inter"/>
              </a:rPr>
              <a:t>Planning del proyecto</a:t>
            </a:r>
          </a:p>
          <a:p>
            <a:pPr marL="690872" lvl="1" indent="-345436" algn="l">
              <a:lnSpc>
                <a:spcPts val="4191"/>
              </a:lnSpc>
              <a:buFont typeface="Arial"/>
              <a:buChar char="•"/>
            </a:pPr>
            <a:r>
              <a:rPr lang="en-US" sz="3199" spc="441">
                <a:solidFill>
                  <a:srgbClr val="FFFFFF"/>
                </a:solidFill>
                <a:latin typeface="Inter"/>
                <a:ea typeface="Inter"/>
                <a:cs typeface="Inter"/>
                <a:sym typeface="Inter"/>
              </a:rPr>
              <a:t>Toma de requerimientos</a:t>
            </a:r>
          </a:p>
          <a:p>
            <a:pPr marL="690872" lvl="1" indent="-345436" algn="l">
              <a:lnSpc>
                <a:spcPts val="4191"/>
              </a:lnSpc>
              <a:buFont typeface="Arial"/>
              <a:buChar char="•"/>
            </a:pPr>
            <a:r>
              <a:rPr lang="en-US" sz="3199" spc="441">
                <a:solidFill>
                  <a:srgbClr val="FFFFFF"/>
                </a:solidFill>
                <a:latin typeface="Inter"/>
                <a:ea typeface="Inter"/>
                <a:cs typeface="Inter"/>
                <a:sym typeface="Inter"/>
              </a:rPr>
              <a:t>Mapa mental</a:t>
            </a:r>
          </a:p>
          <a:p>
            <a:pPr marL="690872" lvl="1" indent="-345436" algn="l">
              <a:lnSpc>
                <a:spcPts val="4191"/>
              </a:lnSpc>
              <a:buFont typeface="Arial"/>
              <a:buChar char="•"/>
            </a:pPr>
            <a:r>
              <a:rPr lang="en-US" sz="3199" spc="441">
                <a:solidFill>
                  <a:srgbClr val="FFFFFF"/>
                </a:solidFill>
                <a:latin typeface="Inter"/>
                <a:ea typeface="Inter"/>
                <a:cs typeface="Inter"/>
                <a:sym typeface="Inter"/>
              </a:rPr>
              <a:t>Mapa de actores</a:t>
            </a:r>
          </a:p>
          <a:p>
            <a:pPr marL="690872" lvl="1" indent="-345436" algn="l">
              <a:lnSpc>
                <a:spcPts val="4191"/>
              </a:lnSpc>
              <a:buFont typeface="Arial"/>
              <a:buChar char="•"/>
            </a:pPr>
            <a:r>
              <a:rPr lang="en-US" sz="3199" spc="441">
                <a:solidFill>
                  <a:srgbClr val="FFFFFF"/>
                </a:solidFill>
                <a:latin typeface="Inter"/>
                <a:ea typeface="Inter"/>
                <a:cs typeface="Inter"/>
                <a:sym typeface="Inter"/>
              </a:rPr>
              <a:t>Planning poker</a:t>
            </a:r>
          </a:p>
          <a:p>
            <a:pPr marL="690872" lvl="1" indent="-345436" algn="l">
              <a:lnSpc>
                <a:spcPts val="4191"/>
              </a:lnSpc>
              <a:buFont typeface="Arial"/>
              <a:buChar char="•"/>
            </a:pPr>
            <a:r>
              <a:rPr lang="en-US" sz="3199" spc="441">
                <a:solidFill>
                  <a:srgbClr val="FFFFFF"/>
                </a:solidFill>
                <a:latin typeface="Inter"/>
                <a:ea typeface="Inter"/>
                <a:cs typeface="Inter"/>
                <a:sym typeface="Inter"/>
              </a:rPr>
              <a:t>Épicas</a:t>
            </a:r>
          </a:p>
          <a:p>
            <a:pPr marL="690872" lvl="1" indent="-345436" algn="l">
              <a:lnSpc>
                <a:spcPts val="4191"/>
              </a:lnSpc>
              <a:buFont typeface="Arial"/>
              <a:buChar char="•"/>
            </a:pPr>
            <a:r>
              <a:rPr lang="en-US" sz="3199" spc="441">
                <a:solidFill>
                  <a:srgbClr val="FFFFFF"/>
                </a:solidFill>
                <a:latin typeface="Inter"/>
                <a:ea typeface="Inter"/>
                <a:cs typeface="Inter"/>
                <a:sym typeface="Inter"/>
              </a:rPr>
              <a:t>Product backlog</a:t>
            </a:r>
          </a:p>
          <a:p>
            <a:pPr marL="690872" lvl="1" indent="-345436" algn="l">
              <a:lnSpc>
                <a:spcPts val="4191"/>
              </a:lnSpc>
              <a:buFont typeface="Arial"/>
              <a:buChar char="•"/>
            </a:pPr>
            <a:r>
              <a:rPr lang="en-US" sz="3199" spc="441">
                <a:solidFill>
                  <a:srgbClr val="FFFFFF"/>
                </a:solidFill>
                <a:latin typeface="Inter"/>
                <a:ea typeface="Inter"/>
                <a:cs typeface="Inter"/>
                <a:sym typeface="Inter"/>
              </a:rPr>
              <a:t>Historias de usuario y criterios de aceptación</a:t>
            </a:r>
          </a:p>
          <a:p>
            <a:pPr marL="690872" lvl="1" indent="-345436" algn="l">
              <a:lnSpc>
                <a:spcPts val="4191"/>
              </a:lnSpc>
              <a:buFont typeface="Arial"/>
              <a:buChar char="•"/>
            </a:pPr>
            <a:r>
              <a:rPr lang="en-US" sz="3199" spc="441">
                <a:solidFill>
                  <a:srgbClr val="FFFFFF"/>
                </a:solidFill>
                <a:latin typeface="Inter"/>
                <a:ea typeface="Inter"/>
                <a:cs typeface="Inter"/>
                <a:sym typeface="Inter"/>
              </a:rPr>
              <a:t>Visión y roles scrum</a:t>
            </a:r>
          </a:p>
          <a:p>
            <a:pPr marL="690872" lvl="1" indent="-345436" algn="l">
              <a:lnSpc>
                <a:spcPts val="4191"/>
              </a:lnSpc>
              <a:buFont typeface="Arial"/>
              <a:buChar char="•"/>
            </a:pPr>
            <a:r>
              <a:rPr lang="en-US" sz="3199" spc="441">
                <a:solidFill>
                  <a:srgbClr val="FFFFFF"/>
                </a:solidFill>
                <a:latin typeface="Inter"/>
                <a:ea typeface="Inter"/>
                <a:cs typeface="Inter"/>
                <a:sym typeface="Inter"/>
              </a:rPr>
              <a:t>Modelo 4 + 1</a:t>
            </a:r>
          </a:p>
          <a:p>
            <a:pPr marL="690872" lvl="1" indent="-345436" algn="l">
              <a:lnSpc>
                <a:spcPts val="4191"/>
              </a:lnSpc>
              <a:buFont typeface="Arial"/>
              <a:buChar char="•"/>
            </a:pPr>
            <a:r>
              <a:rPr lang="en-US" sz="3199" spc="441">
                <a:solidFill>
                  <a:srgbClr val="FFFFFF"/>
                </a:solidFill>
                <a:latin typeface="Inter"/>
                <a:ea typeface="Inter"/>
                <a:cs typeface="Inter"/>
                <a:sym typeface="Inter"/>
              </a:rPr>
              <a:t>Casos de prueba (Sprint 1 - 3)</a:t>
            </a:r>
          </a:p>
          <a:p>
            <a:pPr marL="690872" lvl="1" indent="-345436" algn="l">
              <a:lnSpc>
                <a:spcPts val="4191"/>
              </a:lnSpc>
              <a:buFont typeface="Arial"/>
              <a:buChar char="•"/>
            </a:pPr>
            <a:r>
              <a:rPr lang="en-US" sz="3199" spc="441">
                <a:solidFill>
                  <a:srgbClr val="FFFFFF"/>
                </a:solidFill>
                <a:latin typeface="Inter"/>
                <a:ea typeface="Inter"/>
                <a:cs typeface="Inter"/>
                <a:sym typeface="Inter"/>
              </a:rPr>
              <a:t>Sprint backlog (Sprint 1 - 3)</a:t>
            </a:r>
          </a:p>
          <a:p>
            <a:pPr marL="690872" lvl="1" indent="-345436" algn="l">
              <a:lnSpc>
                <a:spcPts val="4191"/>
              </a:lnSpc>
              <a:buFont typeface="Arial"/>
              <a:buChar char="•"/>
            </a:pPr>
            <a:r>
              <a:rPr lang="en-US" sz="3199" spc="441">
                <a:solidFill>
                  <a:srgbClr val="FFFFFF"/>
                </a:solidFill>
                <a:latin typeface="Inter"/>
                <a:ea typeface="Inter"/>
                <a:cs typeface="Inter"/>
                <a:sym typeface="Inter"/>
              </a:rPr>
              <a:t>Burndown chart (Sprint 1 - 3)</a:t>
            </a:r>
          </a:p>
          <a:p>
            <a:pPr marL="690872" lvl="1" indent="-345436" algn="l">
              <a:lnSpc>
                <a:spcPts val="4191"/>
              </a:lnSpc>
              <a:buFont typeface="Arial"/>
              <a:buChar char="•"/>
            </a:pPr>
            <a:r>
              <a:rPr lang="en-US" sz="3199" spc="441">
                <a:solidFill>
                  <a:srgbClr val="FFFFFF"/>
                </a:solidFill>
                <a:latin typeface="Inter"/>
                <a:ea typeface="Inter"/>
                <a:cs typeface="Inter"/>
                <a:sym typeface="Inter"/>
              </a:rPr>
              <a:t>Burnup chart (Sprint 1 - 3)</a:t>
            </a:r>
          </a:p>
          <a:p>
            <a:pPr marL="690872" lvl="1" indent="-345436" algn="l">
              <a:lnSpc>
                <a:spcPts val="4191"/>
              </a:lnSpc>
              <a:buFont typeface="Arial"/>
              <a:buChar char="•"/>
            </a:pPr>
            <a:r>
              <a:rPr lang="en-US" sz="3199" spc="441">
                <a:solidFill>
                  <a:srgbClr val="FFFFFF"/>
                </a:solidFill>
                <a:latin typeface="Inter"/>
                <a:ea typeface="Inter"/>
                <a:cs typeface="Inter"/>
                <a:sym typeface="Inter"/>
              </a:rPr>
              <a:t>Mockups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AutoShape 3"/>
          <p:cNvSpPr/>
          <p:nvPr/>
        </p:nvSpPr>
        <p:spPr>
          <a:xfrm flipH="1" flipV="1">
            <a:off x="1998730" y="2318404"/>
            <a:ext cx="14290540" cy="0"/>
          </a:xfrm>
          <a:prstGeom prst="line">
            <a:avLst/>
          </a:prstGeom>
          <a:ln w="28575" cap="flat">
            <a:solidFill>
              <a:srgbClr val="F27100"/>
            </a:solidFill>
            <a:prstDash val="solid"/>
            <a:headEnd type="none" w="sm" len="sm"/>
            <a:tailEnd type="none" w="sm" len="sm"/>
          </a:ln>
        </p:spPr>
        <p:txBody>
          <a:bodyPr/>
          <a:lstStyle/>
          <a:p>
            <a:endParaRPr lang="es-CL"/>
          </a:p>
        </p:txBody>
      </p:sp>
      <p:sp>
        <p:nvSpPr>
          <p:cNvPr id="4" name="TextBox 4"/>
          <p:cNvSpPr txBox="1"/>
          <p:nvPr/>
        </p:nvSpPr>
        <p:spPr>
          <a:xfrm>
            <a:off x="1998730" y="1177841"/>
            <a:ext cx="14290540" cy="859536"/>
          </a:xfrm>
          <a:prstGeom prst="rect">
            <a:avLst/>
          </a:prstGeom>
        </p:spPr>
        <p:txBody>
          <a:bodyPr lIns="0" tIns="0" rIns="0" bIns="0" rtlCol="0" anchor="t">
            <a:spAutoFit/>
          </a:bodyPr>
          <a:lstStyle/>
          <a:p>
            <a:pPr algn="ctr">
              <a:lnSpc>
                <a:spcPts val="6912"/>
              </a:lnSpc>
            </a:pPr>
            <a:r>
              <a:rPr lang="en-US" sz="5400" b="1" spc="577">
                <a:solidFill>
                  <a:srgbClr val="FFFFFF"/>
                </a:solidFill>
                <a:latin typeface="Muli Bold"/>
                <a:ea typeface="Muli Bold"/>
                <a:cs typeface="Muli Bold"/>
                <a:sym typeface="Muli Bold"/>
              </a:rPr>
              <a:t>PRESENTACIÓN FUNCIONALIDADES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11450257" y="7484920"/>
            <a:ext cx="0" cy="1319868"/>
          </a:xfrm>
          <a:prstGeom prst="line">
            <a:avLst/>
          </a:prstGeom>
          <a:ln w="38100" cap="flat">
            <a:solidFill>
              <a:srgbClr val="F27100"/>
            </a:solidFill>
            <a:prstDash val="solid"/>
            <a:headEnd type="none" w="sm" len="sm"/>
            <a:tailEnd type="none" w="sm" len="sm"/>
          </a:ln>
        </p:spPr>
        <p:txBody>
          <a:bodyPr/>
          <a:lstStyle/>
          <a:p>
            <a:endParaRPr lang="es-CL"/>
          </a:p>
        </p:txBody>
      </p:sp>
      <p:sp>
        <p:nvSpPr>
          <p:cNvPr id="3" name="Freeform 3"/>
          <p:cNvSpPr/>
          <p:nvPr/>
        </p:nvSpPr>
        <p:spPr>
          <a:xfrm>
            <a:off x="7735021" y="779181"/>
            <a:ext cx="4553211" cy="5603863"/>
          </a:xfrm>
          <a:custGeom>
            <a:avLst/>
            <a:gdLst/>
            <a:ahLst/>
            <a:cxnLst/>
            <a:rect l="l" t="t" r="r" b="b"/>
            <a:pathLst>
              <a:path w="4553211" h="5603863">
                <a:moveTo>
                  <a:pt x="0" y="0"/>
                </a:moveTo>
                <a:lnTo>
                  <a:pt x="4553211" y="0"/>
                </a:lnTo>
                <a:lnTo>
                  <a:pt x="4553211" y="5603864"/>
                </a:lnTo>
                <a:lnTo>
                  <a:pt x="0" y="5603864"/>
                </a:lnTo>
                <a:lnTo>
                  <a:pt x="0" y="0"/>
                </a:lnTo>
                <a:close/>
              </a:path>
            </a:pathLst>
          </a:custGeom>
          <a:blipFill>
            <a:blip r:embed="rId2"/>
            <a:stretch>
              <a:fillRect l="-42339" r="-42339"/>
            </a:stretch>
          </a:blipFill>
        </p:spPr>
        <p:txBody>
          <a:bodyPr/>
          <a:lstStyle/>
          <a:p>
            <a:endParaRPr lang="es-CL"/>
          </a:p>
        </p:txBody>
      </p:sp>
      <p:sp>
        <p:nvSpPr>
          <p:cNvPr id="4" name="Freeform 4"/>
          <p:cNvSpPr/>
          <p:nvPr/>
        </p:nvSpPr>
        <p:spPr>
          <a:xfrm>
            <a:off x="740312" y="5436939"/>
            <a:ext cx="6204247" cy="4156410"/>
          </a:xfrm>
          <a:custGeom>
            <a:avLst/>
            <a:gdLst/>
            <a:ahLst/>
            <a:cxnLst/>
            <a:rect l="l" t="t" r="r" b="b"/>
            <a:pathLst>
              <a:path w="6204247" h="4156410">
                <a:moveTo>
                  <a:pt x="0" y="0"/>
                </a:moveTo>
                <a:lnTo>
                  <a:pt x="6204246" y="0"/>
                </a:lnTo>
                <a:lnTo>
                  <a:pt x="6204246" y="4156410"/>
                </a:lnTo>
                <a:lnTo>
                  <a:pt x="0" y="4156410"/>
                </a:lnTo>
                <a:lnTo>
                  <a:pt x="0" y="0"/>
                </a:lnTo>
                <a:close/>
              </a:path>
            </a:pathLst>
          </a:custGeom>
          <a:blipFill>
            <a:blip r:embed="rId3"/>
            <a:stretch>
              <a:fillRect l="-229" r="-229"/>
            </a:stretch>
          </a:blipFill>
        </p:spPr>
        <p:txBody>
          <a:bodyPr/>
          <a:lstStyle/>
          <a:p>
            <a:endParaRPr lang="es-CL"/>
          </a:p>
        </p:txBody>
      </p:sp>
      <p:sp>
        <p:nvSpPr>
          <p:cNvPr id="5" name="Freeform 5"/>
          <p:cNvSpPr/>
          <p:nvPr/>
        </p:nvSpPr>
        <p:spPr>
          <a:xfrm>
            <a:off x="740312" y="687984"/>
            <a:ext cx="6204247" cy="4143873"/>
          </a:xfrm>
          <a:custGeom>
            <a:avLst/>
            <a:gdLst/>
            <a:ahLst/>
            <a:cxnLst/>
            <a:rect l="l" t="t" r="r" b="b"/>
            <a:pathLst>
              <a:path w="6204247" h="4143873">
                <a:moveTo>
                  <a:pt x="0" y="0"/>
                </a:moveTo>
                <a:lnTo>
                  <a:pt x="6204246" y="0"/>
                </a:lnTo>
                <a:lnTo>
                  <a:pt x="6204246" y="4143873"/>
                </a:lnTo>
                <a:lnTo>
                  <a:pt x="0" y="4143873"/>
                </a:lnTo>
                <a:lnTo>
                  <a:pt x="0" y="0"/>
                </a:lnTo>
                <a:close/>
              </a:path>
            </a:pathLst>
          </a:custGeom>
          <a:blipFill>
            <a:blip r:embed="rId4"/>
            <a:stretch>
              <a:fillRect t="-83085" b="-83085"/>
            </a:stretch>
          </a:blipFill>
        </p:spPr>
        <p:txBody>
          <a:bodyPr/>
          <a:lstStyle/>
          <a:p>
            <a:endParaRPr lang="es-CL"/>
          </a:p>
        </p:txBody>
      </p:sp>
      <p:sp>
        <p:nvSpPr>
          <p:cNvPr id="6" name="Freeform 6"/>
          <p:cNvSpPr/>
          <p:nvPr/>
        </p:nvSpPr>
        <p:spPr>
          <a:xfrm>
            <a:off x="12951194" y="779181"/>
            <a:ext cx="4527865" cy="5603863"/>
          </a:xfrm>
          <a:custGeom>
            <a:avLst/>
            <a:gdLst/>
            <a:ahLst/>
            <a:cxnLst/>
            <a:rect l="l" t="t" r="r" b="b"/>
            <a:pathLst>
              <a:path w="4527865" h="5603863">
                <a:moveTo>
                  <a:pt x="0" y="0"/>
                </a:moveTo>
                <a:lnTo>
                  <a:pt x="4527866" y="0"/>
                </a:lnTo>
                <a:lnTo>
                  <a:pt x="4527866" y="5603864"/>
                </a:lnTo>
                <a:lnTo>
                  <a:pt x="0" y="5603864"/>
                </a:lnTo>
                <a:lnTo>
                  <a:pt x="0" y="0"/>
                </a:lnTo>
                <a:close/>
              </a:path>
            </a:pathLst>
          </a:custGeom>
          <a:blipFill>
            <a:blip r:embed="rId5"/>
            <a:stretch>
              <a:fillRect l="-42793" r="-42793"/>
            </a:stretch>
          </a:blipFill>
        </p:spPr>
        <p:txBody>
          <a:bodyPr/>
          <a:lstStyle/>
          <a:p>
            <a:endParaRPr lang="es-CL"/>
          </a:p>
        </p:txBody>
      </p:sp>
      <p:sp>
        <p:nvSpPr>
          <p:cNvPr id="7" name="TextBox 7"/>
          <p:cNvSpPr txBox="1"/>
          <p:nvPr/>
        </p:nvSpPr>
        <p:spPr>
          <a:xfrm>
            <a:off x="11719095" y="7446820"/>
            <a:ext cx="5696465" cy="968629"/>
          </a:xfrm>
          <a:prstGeom prst="rect">
            <a:avLst/>
          </a:prstGeom>
        </p:spPr>
        <p:txBody>
          <a:bodyPr lIns="0" tIns="0" rIns="0" bIns="0" rtlCol="0" anchor="t">
            <a:spAutoFit/>
          </a:bodyPr>
          <a:lstStyle/>
          <a:p>
            <a:pPr algn="l">
              <a:lnSpc>
                <a:spcPts val="2602"/>
              </a:lnSpc>
            </a:pPr>
            <a:r>
              <a:rPr lang="en-US" sz="1899" spc="47">
                <a:solidFill>
                  <a:srgbClr val="9FA0A4"/>
                </a:solidFill>
                <a:latin typeface="Inter"/>
                <a:ea typeface="Inter"/>
                <a:cs typeface="Inter"/>
                <a:sym typeface="Inter"/>
              </a:rPr>
              <a:t>Presentación del código (Frontend y Backend) realizado para el desarrolo e integración del proyecto</a:t>
            </a:r>
          </a:p>
        </p:txBody>
      </p:sp>
      <p:sp>
        <p:nvSpPr>
          <p:cNvPr id="8" name="TextBox 8"/>
          <p:cNvSpPr txBox="1"/>
          <p:nvPr/>
        </p:nvSpPr>
        <p:spPr>
          <a:xfrm>
            <a:off x="7821419" y="7233206"/>
            <a:ext cx="3360001" cy="1940560"/>
          </a:xfrm>
          <a:prstGeom prst="rect">
            <a:avLst/>
          </a:prstGeom>
        </p:spPr>
        <p:txBody>
          <a:bodyPr lIns="0" tIns="0" rIns="0" bIns="0" rtlCol="0" anchor="t">
            <a:spAutoFit/>
          </a:bodyPr>
          <a:lstStyle/>
          <a:p>
            <a:pPr algn="l">
              <a:lnSpc>
                <a:spcPts val="5120"/>
              </a:lnSpc>
            </a:pPr>
            <a:r>
              <a:rPr lang="en-US" sz="4000" b="1" spc="428">
                <a:solidFill>
                  <a:srgbClr val="FFFFFF"/>
                </a:solidFill>
                <a:latin typeface="Muli Bold"/>
                <a:ea typeface="Muli Bold"/>
                <a:cs typeface="Muli Bold"/>
                <a:sym typeface="Muli Bold"/>
              </a:rPr>
              <a:t>EVIDENCIA DE CÓDIGO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3230868" cy="10287000"/>
          </a:xfrm>
          <a:custGeom>
            <a:avLst/>
            <a:gdLst/>
            <a:ahLst/>
            <a:cxnLst/>
            <a:rect l="l" t="t" r="r" b="b"/>
            <a:pathLst>
              <a:path w="13230868" h="10287000">
                <a:moveTo>
                  <a:pt x="0" y="0"/>
                </a:moveTo>
                <a:lnTo>
                  <a:pt x="13230868" y="0"/>
                </a:lnTo>
                <a:lnTo>
                  <a:pt x="13230868" y="10287000"/>
                </a:lnTo>
                <a:lnTo>
                  <a:pt x="0" y="10287000"/>
                </a:lnTo>
                <a:lnTo>
                  <a:pt x="0" y="0"/>
                </a:lnTo>
                <a:close/>
              </a:path>
            </a:pathLst>
          </a:custGeom>
          <a:blipFill>
            <a:blip r:embed="rId2"/>
            <a:stretch>
              <a:fillRect/>
            </a:stretch>
          </a:blipFill>
        </p:spPr>
        <p:txBody>
          <a:bodyPr/>
          <a:lstStyle/>
          <a:p>
            <a:endParaRPr lang="es-CL"/>
          </a:p>
        </p:txBody>
      </p:sp>
      <p:sp>
        <p:nvSpPr>
          <p:cNvPr id="3" name="AutoShape 3"/>
          <p:cNvSpPr/>
          <p:nvPr/>
        </p:nvSpPr>
        <p:spPr>
          <a:xfrm>
            <a:off x="4515505" y="3682862"/>
            <a:ext cx="9256990" cy="0"/>
          </a:xfrm>
          <a:prstGeom prst="line">
            <a:avLst/>
          </a:prstGeom>
          <a:ln w="28575" cap="flat">
            <a:solidFill>
              <a:srgbClr val="F27100"/>
            </a:solidFill>
            <a:prstDash val="solid"/>
            <a:headEnd type="none" w="sm" len="sm"/>
            <a:tailEnd type="none" w="sm" len="sm"/>
          </a:ln>
        </p:spPr>
        <p:txBody>
          <a:bodyPr/>
          <a:lstStyle/>
          <a:p>
            <a:endParaRPr lang="es-CL"/>
          </a:p>
        </p:txBody>
      </p:sp>
      <p:sp>
        <p:nvSpPr>
          <p:cNvPr id="4" name="AutoShape 4"/>
          <p:cNvSpPr/>
          <p:nvPr/>
        </p:nvSpPr>
        <p:spPr>
          <a:xfrm>
            <a:off x="4515505" y="5871653"/>
            <a:ext cx="9256990" cy="0"/>
          </a:xfrm>
          <a:prstGeom prst="line">
            <a:avLst/>
          </a:prstGeom>
          <a:ln w="28575" cap="flat">
            <a:solidFill>
              <a:srgbClr val="F27100"/>
            </a:solidFill>
            <a:prstDash val="solid"/>
            <a:headEnd type="none" w="sm" len="sm"/>
            <a:tailEnd type="none" w="sm" len="sm"/>
          </a:ln>
        </p:spPr>
        <p:txBody>
          <a:bodyPr/>
          <a:lstStyle/>
          <a:p>
            <a:endParaRPr lang="es-CL"/>
          </a:p>
        </p:txBody>
      </p:sp>
      <p:sp>
        <p:nvSpPr>
          <p:cNvPr id="5" name="TextBox 5"/>
          <p:cNvSpPr txBox="1"/>
          <p:nvPr/>
        </p:nvSpPr>
        <p:spPr>
          <a:xfrm>
            <a:off x="2938771" y="3715855"/>
            <a:ext cx="12896114" cy="1932305"/>
          </a:xfrm>
          <a:prstGeom prst="rect">
            <a:avLst/>
          </a:prstGeom>
        </p:spPr>
        <p:txBody>
          <a:bodyPr lIns="0" tIns="0" rIns="0" bIns="0" rtlCol="0" anchor="t">
            <a:spAutoFit/>
          </a:bodyPr>
          <a:lstStyle/>
          <a:p>
            <a:pPr algn="ctr">
              <a:lnSpc>
                <a:spcPts val="15820"/>
              </a:lnSpc>
            </a:pPr>
            <a:r>
              <a:rPr lang="en-US" sz="11300" b="1" spc="406">
                <a:solidFill>
                  <a:srgbClr val="FFFFFF"/>
                </a:solidFill>
                <a:latin typeface="Muli Heavy"/>
                <a:ea typeface="Muli Heavy"/>
                <a:cs typeface="Muli Heavy"/>
                <a:sym typeface="Muli Heavy"/>
              </a:rPr>
              <a:t>THANK YOU</a:t>
            </a:r>
          </a:p>
        </p:txBody>
      </p:sp>
      <p:sp>
        <p:nvSpPr>
          <p:cNvPr id="6" name="TextBox 6"/>
          <p:cNvSpPr txBox="1"/>
          <p:nvPr/>
        </p:nvSpPr>
        <p:spPr>
          <a:xfrm>
            <a:off x="5217897" y="6293163"/>
            <a:ext cx="7852206" cy="488315"/>
          </a:xfrm>
          <a:prstGeom prst="rect">
            <a:avLst/>
          </a:prstGeom>
        </p:spPr>
        <p:txBody>
          <a:bodyPr lIns="0" tIns="0" rIns="0" bIns="0" rtlCol="0" anchor="t">
            <a:spAutoFit/>
          </a:bodyPr>
          <a:lstStyle/>
          <a:p>
            <a:pPr algn="ctr">
              <a:lnSpc>
                <a:spcPts val="4060"/>
              </a:lnSpc>
            </a:pPr>
            <a:r>
              <a:rPr lang="en-US" sz="2900" spc="507">
                <a:solidFill>
                  <a:srgbClr val="FFFFFF"/>
                </a:solidFill>
                <a:latin typeface="Inter"/>
                <a:ea typeface="Inter"/>
                <a:cs typeface="Inter"/>
                <a:sym typeface="Inter"/>
              </a:rPr>
              <a:t>¿PREGUNTAS?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6713220"/>
          </a:xfrm>
          <a:custGeom>
            <a:avLst/>
            <a:gdLst/>
            <a:ahLst/>
            <a:cxnLst/>
            <a:rect l="l" t="t" r="r" b="b"/>
            <a:pathLst>
              <a:path w="18288000" h="6713220">
                <a:moveTo>
                  <a:pt x="0" y="0"/>
                </a:moveTo>
                <a:lnTo>
                  <a:pt x="18288000" y="0"/>
                </a:lnTo>
                <a:lnTo>
                  <a:pt x="18288000" y="6713220"/>
                </a:lnTo>
                <a:lnTo>
                  <a:pt x="0" y="6713220"/>
                </a:lnTo>
                <a:lnTo>
                  <a:pt x="0" y="0"/>
                </a:lnTo>
                <a:close/>
              </a:path>
            </a:pathLst>
          </a:custGeom>
          <a:blipFill>
            <a:blip r:embed="rId2"/>
            <a:stretch>
              <a:fillRect t="-1816" b="-1816"/>
            </a:stretch>
          </a:blipFill>
        </p:spPr>
        <p:txBody>
          <a:bodyPr/>
          <a:lstStyle/>
          <a:p>
            <a:endParaRPr lang="es-CL"/>
          </a:p>
        </p:txBody>
      </p:sp>
      <p:sp>
        <p:nvSpPr>
          <p:cNvPr id="3" name="Freeform 3"/>
          <p:cNvSpPr/>
          <p:nvPr/>
        </p:nvSpPr>
        <p:spPr>
          <a:xfrm>
            <a:off x="0" y="6507480"/>
            <a:ext cx="18288000" cy="3779520"/>
          </a:xfrm>
          <a:custGeom>
            <a:avLst/>
            <a:gdLst/>
            <a:ahLst/>
            <a:cxnLst/>
            <a:rect l="l" t="t" r="r" b="b"/>
            <a:pathLst>
              <a:path w="18288000" h="3779520">
                <a:moveTo>
                  <a:pt x="0" y="0"/>
                </a:moveTo>
                <a:lnTo>
                  <a:pt x="18288000" y="0"/>
                </a:lnTo>
                <a:lnTo>
                  <a:pt x="18288000" y="3779520"/>
                </a:lnTo>
                <a:lnTo>
                  <a:pt x="0" y="3779520"/>
                </a:lnTo>
                <a:lnTo>
                  <a:pt x="0" y="0"/>
                </a:lnTo>
                <a:close/>
              </a:path>
            </a:pathLst>
          </a:custGeom>
          <a:blipFill>
            <a:blip r:embed="rId3"/>
            <a:stretch>
              <a:fillRect/>
            </a:stretch>
          </a:blipFill>
        </p:spPr>
        <p:txBody>
          <a:bodyPr/>
          <a:lstStyle/>
          <a:p>
            <a:endParaRPr lang="es-CL"/>
          </a:p>
        </p:txBody>
      </p:sp>
      <p:sp>
        <p:nvSpPr>
          <p:cNvPr id="4" name="AutoShape 4"/>
          <p:cNvSpPr/>
          <p:nvPr/>
        </p:nvSpPr>
        <p:spPr>
          <a:xfrm rot="-5400000">
            <a:off x="8484463" y="1893297"/>
            <a:ext cx="1319074" cy="0"/>
          </a:xfrm>
          <a:prstGeom prst="line">
            <a:avLst/>
          </a:prstGeom>
          <a:ln w="28575" cap="flat">
            <a:solidFill>
              <a:srgbClr val="F27100"/>
            </a:solidFill>
            <a:prstDash val="solid"/>
            <a:headEnd type="none" w="sm" len="sm"/>
            <a:tailEnd type="none" w="sm" len="sm"/>
          </a:ln>
        </p:spPr>
        <p:txBody>
          <a:bodyPr/>
          <a:lstStyle/>
          <a:p>
            <a:endParaRPr lang="es-CL"/>
          </a:p>
        </p:txBody>
      </p:sp>
      <p:sp>
        <p:nvSpPr>
          <p:cNvPr id="6" name="Freeform 6"/>
          <p:cNvSpPr/>
          <p:nvPr/>
        </p:nvSpPr>
        <p:spPr>
          <a:xfrm>
            <a:off x="7547031" y="4055700"/>
            <a:ext cx="3193937" cy="4018409"/>
          </a:xfrm>
          <a:custGeom>
            <a:avLst/>
            <a:gdLst/>
            <a:ahLst/>
            <a:cxnLst/>
            <a:rect l="l" t="t" r="r" b="b"/>
            <a:pathLst>
              <a:path w="3193937" h="4018409">
                <a:moveTo>
                  <a:pt x="0" y="0"/>
                </a:moveTo>
                <a:lnTo>
                  <a:pt x="3193938" y="0"/>
                </a:lnTo>
                <a:lnTo>
                  <a:pt x="3193938" y="4018408"/>
                </a:lnTo>
                <a:lnTo>
                  <a:pt x="0" y="4018408"/>
                </a:lnTo>
                <a:lnTo>
                  <a:pt x="0" y="0"/>
                </a:lnTo>
                <a:close/>
              </a:path>
            </a:pathLst>
          </a:custGeom>
          <a:blipFill>
            <a:blip r:embed="rId4"/>
            <a:stretch>
              <a:fillRect t="-2988" b="-2988"/>
            </a:stretch>
          </a:blipFill>
        </p:spPr>
        <p:txBody>
          <a:bodyPr/>
          <a:lstStyle/>
          <a:p>
            <a:endParaRPr lang="es-CL"/>
          </a:p>
        </p:txBody>
      </p:sp>
      <p:sp>
        <p:nvSpPr>
          <p:cNvPr id="7" name="Freeform 7"/>
          <p:cNvSpPr/>
          <p:nvPr/>
        </p:nvSpPr>
        <p:spPr>
          <a:xfrm>
            <a:off x="1530177" y="4055700"/>
            <a:ext cx="3217553" cy="4018409"/>
          </a:xfrm>
          <a:custGeom>
            <a:avLst/>
            <a:gdLst/>
            <a:ahLst/>
            <a:cxnLst/>
            <a:rect l="l" t="t" r="r" b="b"/>
            <a:pathLst>
              <a:path w="3217553" h="4018409">
                <a:moveTo>
                  <a:pt x="0" y="0"/>
                </a:moveTo>
                <a:lnTo>
                  <a:pt x="3217553" y="0"/>
                </a:lnTo>
                <a:lnTo>
                  <a:pt x="3217553" y="4018408"/>
                </a:lnTo>
                <a:lnTo>
                  <a:pt x="0" y="4018408"/>
                </a:lnTo>
                <a:lnTo>
                  <a:pt x="0" y="0"/>
                </a:lnTo>
                <a:close/>
              </a:path>
            </a:pathLst>
          </a:custGeom>
          <a:blipFill>
            <a:blip r:embed="rId5"/>
            <a:stretch>
              <a:fillRect t="-3380" b="-3380"/>
            </a:stretch>
          </a:blipFill>
        </p:spPr>
        <p:txBody>
          <a:bodyPr/>
          <a:lstStyle/>
          <a:p>
            <a:endParaRPr lang="es-CL"/>
          </a:p>
        </p:txBody>
      </p:sp>
      <p:sp>
        <p:nvSpPr>
          <p:cNvPr id="8" name="TextBox 8"/>
          <p:cNvSpPr txBox="1"/>
          <p:nvPr/>
        </p:nvSpPr>
        <p:spPr>
          <a:xfrm>
            <a:off x="1294434" y="1009650"/>
            <a:ext cx="5826834" cy="17358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NUESTRO EQUIPO</a:t>
            </a:r>
          </a:p>
        </p:txBody>
      </p:sp>
      <p:sp>
        <p:nvSpPr>
          <p:cNvPr id="9" name="TextBox 9"/>
          <p:cNvSpPr txBox="1"/>
          <p:nvPr/>
        </p:nvSpPr>
        <p:spPr>
          <a:xfrm>
            <a:off x="9560787" y="1423207"/>
            <a:ext cx="6070145" cy="1254506"/>
          </a:xfrm>
          <a:prstGeom prst="rect">
            <a:avLst/>
          </a:prstGeom>
        </p:spPr>
        <p:txBody>
          <a:bodyPr lIns="0" tIns="0" rIns="0" bIns="0" rtlCol="0" anchor="t">
            <a:spAutoFit/>
          </a:bodyPr>
          <a:lstStyle/>
          <a:p>
            <a:pPr algn="l">
              <a:lnSpc>
                <a:spcPts val="2526"/>
              </a:lnSpc>
            </a:pPr>
            <a:r>
              <a:rPr lang="en-US" sz="1899" spc="47">
                <a:solidFill>
                  <a:srgbClr val="9FA0A4"/>
                </a:solidFill>
                <a:latin typeface="Inter"/>
                <a:ea typeface="Inter"/>
                <a:cs typeface="Inter"/>
                <a:sym typeface="Inter"/>
              </a:rPr>
              <a:t>Conozcamos a los miembros del equipo Scrum. Los cuáles han llevado a cabo el desarrollo del proyecto </a:t>
            </a:r>
          </a:p>
          <a:p>
            <a:pPr algn="l">
              <a:lnSpc>
                <a:spcPts val="2526"/>
              </a:lnSpc>
            </a:pPr>
            <a:endParaRPr lang="en-US" sz="1899" spc="47">
              <a:solidFill>
                <a:srgbClr val="9FA0A4"/>
              </a:solidFill>
              <a:latin typeface="Inter"/>
              <a:ea typeface="Inter"/>
              <a:cs typeface="Inter"/>
              <a:sym typeface="Inter"/>
            </a:endParaRPr>
          </a:p>
        </p:txBody>
      </p:sp>
      <p:sp>
        <p:nvSpPr>
          <p:cNvPr id="10" name="TextBox 10"/>
          <p:cNvSpPr txBox="1"/>
          <p:nvPr/>
        </p:nvSpPr>
        <p:spPr>
          <a:xfrm>
            <a:off x="1530177" y="8896242"/>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Scrum Master</a:t>
            </a:r>
          </a:p>
        </p:txBody>
      </p:sp>
      <p:sp>
        <p:nvSpPr>
          <p:cNvPr id="11" name="TextBox 11"/>
          <p:cNvSpPr txBox="1"/>
          <p:nvPr/>
        </p:nvSpPr>
        <p:spPr>
          <a:xfrm>
            <a:off x="7547031" y="8896242"/>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Team Developer</a:t>
            </a:r>
          </a:p>
        </p:txBody>
      </p:sp>
      <p:sp>
        <p:nvSpPr>
          <p:cNvPr id="12" name="TextBox 12"/>
          <p:cNvSpPr txBox="1"/>
          <p:nvPr/>
        </p:nvSpPr>
        <p:spPr>
          <a:xfrm>
            <a:off x="14033964" y="8896242"/>
            <a:ext cx="3193937" cy="284607"/>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Team Developer</a:t>
            </a:r>
          </a:p>
        </p:txBody>
      </p:sp>
      <p:sp>
        <p:nvSpPr>
          <p:cNvPr id="13" name="TextBox 13"/>
          <p:cNvSpPr txBox="1"/>
          <p:nvPr/>
        </p:nvSpPr>
        <p:spPr>
          <a:xfrm>
            <a:off x="1289475" y="8373348"/>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NATASHA GONZÁLEZ</a:t>
            </a:r>
          </a:p>
        </p:txBody>
      </p:sp>
      <p:sp>
        <p:nvSpPr>
          <p:cNvPr id="14" name="TextBox 14"/>
          <p:cNvSpPr txBox="1"/>
          <p:nvPr/>
        </p:nvSpPr>
        <p:spPr>
          <a:xfrm>
            <a:off x="7306330" y="8330565"/>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KEVIN ALBANEZ</a:t>
            </a:r>
          </a:p>
        </p:txBody>
      </p:sp>
      <p:sp>
        <p:nvSpPr>
          <p:cNvPr id="15" name="TextBox 15"/>
          <p:cNvSpPr txBox="1"/>
          <p:nvPr/>
        </p:nvSpPr>
        <p:spPr>
          <a:xfrm>
            <a:off x="13793262" y="8330565"/>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ALFREDO FUENTES</a:t>
            </a:r>
          </a:p>
        </p:txBody>
      </p:sp>
      <p:pic>
        <p:nvPicPr>
          <p:cNvPr id="17" name="Imagen 16" descr="Hombre con camiseta negra&#10;&#10;Descripción generada automáticamente">
            <a:extLst>
              <a:ext uri="{FF2B5EF4-FFF2-40B4-BE49-F238E27FC236}">
                <a16:creationId xmlns:a16="http://schemas.microsoft.com/office/drawing/2014/main" id="{C3B5EB30-D820-F988-D85E-F85BC593AC32}"/>
              </a:ext>
            </a:extLst>
          </p:cNvPr>
          <p:cNvPicPr>
            <a:picLocks noChangeAspect="1"/>
          </p:cNvPicPr>
          <p:nvPr/>
        </p:nvPicPr>
        <p:blipFill>
          <a:blip r:embed="rId6" cstate="print">
            <a:extLst>
              <a:ext uri="{28A0092B-C50C-407E-A947-70E740481C1C}">
                <a14:useLocalDpi xmlns:a14="http://schemas.microsoft.com/office/drawing/2010/main" val="0"/>
              </a:ext>
            </a:extLst>
          </a:blip>
          <a:srcRect l="6393" t="8066" r="8770" b="8092"/>
          <a:stretch/>
        </p:blipFill>
        <p:spPr>
          <a:xfrm>
            <a:off x="14033964" y="4002882"/>
            <a:ext cx="3193937" cy="41039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11187500" y="0"/>
            <a:ext cx="7100500" cy="10287000"/>
          </a:xfrm>
          <a:custGeom>
            <a:avLst/>
            <a:gdLst/>
            <a:ahLst/>
            <a:cxnLst/>
            <a:rect l="l" t="t" r="r" b="b"/>
            <a:pathLst>
              <a:path w="7100500" h="10287000">
                <a:moveTo>
                  <a:pt x="0" y="0"/>
                </a:moveTo>
                <a:lnTo>
                  <a:pt x="7100500" y="0"/>
                </a:lnTo>
                <a:lnTo>
                  <a:pt x="7100500" y="10287000"/>
                </a:lnTo>
                <a:lnTo>
                  <a:pt x="0" y="10287000"/>
                </a:lnTo>
                <a:lnTo>
                  <a:pt x="0" y="0"/>
                </a:lnTo>
                <a:close/>
              </a:path>
            </a:pathLst>
          </a:custGeom>
          <a:blipFill>
            <a:blip r:embed="rId2"/>
            <a:stretch>
              <a:fillRect l="-59903" r="-97655"/>
            </a:stretch>
          </a:blipFill>
        </p:spPr>
        <p:txBody>
          <a:bodyPr/>
          <a:lstStyle/>
          <a:p>
            <a:endParaRPr lang="es-CL"/>
          </a:p>
        </p:txBody>
      </p:sp>
      <p:sp>
        <p:nvSpPr>
          <p:cNvPr id="3" name="Freeform 3"/>
          <p:cNvSpPr/>
          <p:nvPr/>
        </p:nvSpPr>
        <p:spPr>
          <a:xfrm>
            <a:off x="0" y="0"/>
            <a:ext cx="14180816" cy="10287000"/>
          </a:xfrm>
          <a:custGeom>
            <a:avLst/>
            <a:gdLst/>
            <a:ahLst/>
            <a:cxnLst/>
            <a:rect l="l" t="t" r="r" b="b"/>
            <a:pathLst>
              <a:path w="14180816" h="10287000">
                <a:moveTo>
                  <a:pt x="0" y="0"/>
                </a:moveTo>
                <a:lnTo>
                  <a:pt x="14180816" y="0"/>
                </a:lnTo>
                <a:lnTo>
                  <a:pt x="14180816" y="10287000"/>
                </a:lnTo>
                <a:lnTo>
                  <a:pt x="0" y="10287000"/>
                </a:lnTo>
                <a:lnTo>
                  <a:pt x="0" y="0"/>
                </a:lnTo>
                <a:close/>
              </a:path>
            </a:pathLst>
          </a:custGeom>
          <a:blipFill>
            <a:blip r:embed="rId3"/>
            <a:stretch>
              <a:fillRect/>
            </a:stretch>
          </a:blipFill>
        </p:spPr>
        <p:txBody>
          <a:bodyPr/>
          <a:lstStyle/>
          <a:p>
            <a:endParaRPr lang="es-CL"/>
          </a:p>
        </p:txBody>
      </p:sp>
      <p:sp>
        <p:nvSpPr>
          <p:cNvPr id="4" name="Freeform 4"/>
          <p:cNvSpPr/>
          <p:nvPr/>
        </p:nvSpPr>
        <p:spPr>
          <a:xfrm>
            <a:off x="1028700" y="2506959"/>
            <a:ext cx="2057517" cy="2057517"/>
          </a:xfrm>
          <a:custGeom>
            <a:avLst/>
            <a:gdLst/>
            <a:ahLst/>
            <a:cxnLst/>
            <a:rect l="l" t="t" r="r" b="b"/>
            <a:pathLst>
              <a:path w="2057517" h="2057517">
                <a:moveTo>
                  <a:pt x="0" y="0"/>
                </a:moveTo>
                <a:lnTo>
                  <a:pt x="2057517" y="0"/>
                </a:lnTo>
                <a:lnTo>
                  <a:pt x="2057517" y="2057516"/>
                </a:lnTo>
                <a:lnTo>
                  <a:pt x="0" y="2057516"/>
                </a:lnTo>
                <a:lnTo>
                  <a:pt x="0" y="0"/>
                </a:lnTo>
                <a:close/>
              </a:path>
            </a:pathLst>
          </a:custGeom>
          <a:blipFill>
            <a:blip r:embed="rId4"/>
            <a:stretch>
              <a:fillRect/>
            </a:stretch>
          </a:blipFill>
        </p:spPr>
        <p:txBody>
          <a:bodyPr/>
          <a:lstStyle/>
          <a:p>
            <a:endParaRPr lang="es-CL"/>
          </a:p>
        </p:txBody>
      </p:sp>
      <p:sp>
        <p:nvSpPr>
          <p:cNvPr id="5" name="TextBox 5"/>
          <p:cNvSpPr txBox="1"/>
          <p:nvPr/>
        </p:nvSpPr>
        <p:spPr>
          <a:xfrm>
            <a:off x="3474000" y="2964275"/>
            <a:ext cx="5827784" cy="1028583"/>
          </a:xfrm>
          <a:prstGeom prst="rect">
            <a:avLst/>
          </a:prstGeom>
        </p:spPr>
        <p:txBody>
          <a:bodyPr lIns="0" tIns="0" rIns="0" bIns="0" rtlCol="0" anchor="t">
            <a:spAutoFit/>
          </a:bodyPr>
          <a:lstStyle/>
          <a:p>
            <a:pPr algn="l">
              <a:lnSpc>
                <a:spcPts val="8406"/>
              </a:lnSpc>
            </a:pPr>
            <a:r>
              <a:rPr lang="en-US" sz="6004" b="1" spc="-72">
                <a:solidFill>
                  <a:srgbClr val="FFFFFF"/>
                </a:solidFill>
                <a:latin typeface="Inter Bold"/>
                <a:ea typeface="Inter Bold"/>
                <a:cs typeface="Inter Bold"/>
                <a:sym typeface="Inter Bold"/>
              </a:rPr>
              <a:t>Perfil de egreso</a:t>
            </a:r>
          </a:p>
        </p:txBody>
      </p:sp>
      <p:sp>
        <p:nvSpPr>
          <p:cNvPr id="6" name="TextBox 6"/>
          <p:cNvSpPr txBox="1"/>
          <p:nvPr/>
        </p:nvSpPr>
        <p:spPr>
          <a:xfrm>
            <a:off x="2531279" y="5358737"/>
            <a:ext cx="7713226" cy="887095"/>
          </a:xfrm>
          <a:prstGeom prst="rect">
            <a:avLst/>
          </a:prstGeom>
        </p:spPr>
        <p:txBody>
          <a:bodyPr lIns="0" tIns="0" rIns="0" bIns="0" rtlCol="0" anchor="t">
            <a:spAutoFit/>
          </a:bodyPr>
          <a:lstStyle/>
          <a:p>
            <a:pPr algn="ctr">
              <a:lnSpc>
                <a:spcPts val="7279"/>
              </a:lnSpc>
            </a:pPr>
            <a:r>
              <a:rPr lang="en-US" sz="5199">
                <a:solidFill>
                  <a:srgbClr val="FFFFFF"/>
                </a:solidFill>
                <a:latin typeface="Inter"/>
                <a:ea typeface="Inter"/>
                <a:cs typeface="Inter"/>
                <a:sym typeface="Inter"/>
              </a:rPr>
              <a:t>Ingeniería en informática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2886435" cy="10287000"/>
          </a:xfrm>
          <a:custGeom>
            <a:avLst/>
            <a:gdLst/>
            <a:ahLst/>
            <a:cxnLst/>
            <a:rect l="l" t="t" r="r" b="b"/>
            <a:pathLst>
              <a:path w="12886435" h="10287000">
                <a:moveTo>
                  <a:pt x="0" y="0"/>
                </a:moveTo>
                <a:lnTo>
                  <a:pt x="12886435" y="0"/>
                </a:lnTo>
                <a:lnTo>
                  <a:pt x="12886435" y="10287000"/>
                </a:lnTo>
                <a:lnTo>
                  <a:pt x="0" y="10287000"/>
                </a:lnTo>
                <a:lnTo>
                  <a:pt x="0" y="0"/>
                </a:lnTo>
                <a:close/>
              </a:path>
            </a:pathLst>
          </a:custGeom>
          <a:blipFill>
            <a:blip r:embed="rId2"/>
            <a:stretch>
              <a:fillRect t="-264" b="-264"/>
            </a:stretch>
          </a:blipFill>
        </p:spPr>
        <p:txBody>
          <a:bodyPr/>
          <a:lstStyle/>
          <a:p>
            <a:endParaRPr lang="es-CL"/>
          </a:p>
        </p:txBody>
      </p:sp>
      <p:sp>
        <p:nvSpPr>
          <p:cNvPr id="3" name="AutoShape 3"/>
          <p:cNvSpPr/>
          <p:nvPr/>
        </p:nvSpPr>
        <p:spPr>
          <a:xfrm flipH="1" flipV="1">
            <a:off x="1167433" y="3555225"/>
            <a:ext cx="5728499" cy="0"/>
          </a:xfrm>
          <a:prstGeom prst="line">
            <a:avLst/>
          </a:prstGeom>
          <a:ln w="28575" cap="flat">
            <a:solidFill>
              <a:srgbClr val="F27100"/>
            </a:solidFill>
            <a:prstDash val="solid"/>
            <a:headEnd type="none" w="sm" len="sm"/>
            <a:tailEnd type="none" w="sm" len="sm"/>
          </a:ln>
        </p:spPr>
        <p:txBody>
          <a:bodyPr/>
          <a:lstStyle/>
          <a:p>
            <a:endParaRPr lang="es-CL"/>
          </a:p>
        </p:txBody>
      </p:sp>
      <p:sp>
        <p:nvSpPr>
          <p:cNvPr id="4" name="Freeform 4"/>
          <p:cNvSpPr/>
          <p:nvPr/>
        </p:nvSpPr>
        <p:spPr>
          <a:xfrm>
            <a:off x="12886435" y="0"/>
            <a:ext cx="5401565" cy="10287000"/>
          </a:xfrm>
          <a:custGeom>
            <a:avLst/>
            <a:gdLst/>
            <a:ahLst/>
            <a:cxnLst/>
            <a:rect l="l" t="t" r="r" b="b"/>
            <a:pathLst>
              <a:path w="5401565" h="10287000">
                <a:moveTo>
                  <a:pt x="0" y="0"/>
                </a:moveTo>
                <a:lnTo>
                  <a:pt x="5401565" y="0"/>
                </a:lnTo>
                <a:lnTo>
                  <a:pt x="5401565" y="10287000"/>
                </a:lnTo>
                <a:lnTo>
                  <a:pt x="0" y="10287000"/>
                </a:lnTo>
                <a:lnTo>
                  <a:pt x="0" y="0"/>
                </a:lnTo>
                <a:close/>
              </a:path>
            </a:pathLst>
          </a:custGeom>
          <a:blipFill>
            <a:blip r:embed="rId3"/>
            <a:stretch>
              <a:fillRect t="-8" b="-8"/>
            </a:stretch>
          </a:blipFill>
        </p:spPr>
        <p:txBody>
          <a:bodyPr/>
          <a:lstStyle/>
          <a:p>
            <a:endParaRPr lang="es-CL"/>
          </a:p>
        </p:txBody>
      </p:sp>
      <p:sp>
        <p:nvSpPr>
          <p:cNvPr id="5" name="Freeform 5"/>
          <p:cNvSpPr/>
          <p:nvPr/>
        </p:nvSpPr>
        <p:spPr>
          <a:xfrm>
            <a:off x="11520951" y="0"/>
            <a:ext cx="5948911" cy="9258300"/>
          </a:xfrm>
          <a:custGeom>
            <a:avLst/>
            <a:gdLst/>
            <a:ahLst/>
            <a:cxnLst/>
            <a:rect l="l" t="t" r="r" b="b"/>
            <a:pathLst>
              <a:path w="5948911" h="9258300">
                <a:moveTo>
                  <a:pt x="0" y="0"/>
                </a:moveTo>
                <a:lnTo>
                  <a:pt x="5948911" y="0"/>
                </a:lnTo>
                <a:lnTo>
                  <a:pt x="5948911" y="9258300"/>
                </a:lnTo>
                <a:lnTo>
                  <a:pt x="0" y="9258300"/>
                </a:lnTo>
                <a:lnTo>
                  <a:pt x="0" y="0"/>
                </a:lnTo>
                <a:close/>
              </a:path>
            </a:pathLst>
          </a:custGeom>
          <a:blipFill>
            <a:blip r:embed="rId4"/>
            <a:stretch>
              <a:fillRect l="-12297" r="-12297"/>
            </a:stretch>
          </a:blipFill>
        </p:spPr>
        <p:txBody>
          <a:bodyPr/>
          <a:lstStyle/>
          <a:p>
            <a:endParaRPr lang="es-CL"/>
          </a:p>
        </p:txBody>
      </p:sp>
      <p:sp>
        <p:nvSpPr>
          <p:cNvPr id="6" name="TextBox 6"/>
          <p:cNvSpPr txBox="1"/>
          <p:nvPr/>
        </p:nvSpPr>
        <p:spPr>
          <a:xfrm>
            <a:off x="1167433" y="990600"/>
            <a:ext cx="8234586"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Heavy"/>
                <a:ea typeface="Muli Heavy"/>
                <a:cs typeface="Muli Heavy"/>
                <a:sym typeface="Muli Heavy"/>
              </a:rPr>
              <a:t>INTRANET LSP</a:t>
            </a:r>
          </a:p>
        </p:txBody>
      </p:sp>
      <p:sp>
        <p:nvSpPr>
          <p:cNvPr id="7" name="TextBox 7"/>
          <p:cNvSpPr txBox="1"/>
          <p:nvPr/>
        </p:nvSpPr>
        <p:spPr>
          <a:xfrm>
            <a:off x="1167433" y="2839139"/>
            <a:ext cx="8234586" cy="398145"/>
          </a:xfrm>
          <a:prstGeom prst="rect">
            <a:avLst/>
          </a:prstGeom>
        </p:spPr>
        <p:txBody>
          <a:bodyPr lIns="0" tIns="0" rIns="0" bIns="0" rtlCol="0" anchor="t">
            <a:spAutoFit/>
          </a:bodyPr>
          <a:lstStyle/>
          <a:p>
            <a:pPr algn="l">
              <a:lnSpc>
                <a:spcPts val="3105"/>
              </a:lnSpc>
            </a:pPr>
            <a:r>
              <a:rPr lang="en-US" sz="2700" spc="259">
                <a:solidFill>
                  <a:srgbClr val="FFFFFF"/>
                </a:solidFill>
                <a:latin typeface="Inter"/>
                <a:ea typeface="Inter"/>
                <a:cs typeface="Inter"/>
                <a:sym typeface="Inter"/>
              </a:rPr>
              <a:t>¿En qué consiste el proyecto?</a:t>
            </a:r>
          </a:p>
        </p:txBody>
      </p:sp>
      <p:sp>
        <p:nvSpPr>
          <p:cNvPr id="8" name="TextBox 8"/>
          <p:cNvSpPr txBox="1"/>
          <p:nvPr/>
        </p:nvSpPr>
        <p:spPr>
          <a:xfrm>
            <a:off x="1028700" y="3854116"/>
            <a:ext cx="8373319" cy="5623179"/>
          </a:xfrm>
          <a:prstGeom prst="rect">
            <a:avLst/>
          </a:prstGeom>
        </p:spPr>
        <p:txBody>
          <a:bodyPr lIns="0" tIns="0" rIns="0" bIns="0" rtlCol="0" anchor="t">
            <a:spAutoFit/>
          </a:bodyPr>
          <a:lstStyle/>
          <a:p>
            <a:pPr algn="l">
              <a:lnSpc>
                <a:spcPts val="2793"/>
              </a:lnSpc>
            </a:pPr>
            <a:r>
              <a:rPr lang="en-US" sz="2100" spc="65">
                <a:solidFill>
                  <a:srgbClr val="929292"/>
                </a:solidFill>
                <a:latin typeface="Inter"/>
                <a:ea typeface="Inter"/>
                <a:cs typeface="Inter"/>
                <a:sym typeface="Inter"/>
              </a:rPr>
              <a:t>El Proyecto “Intranet LSP” es una solución tecnológica diseñada para satisfacer las necesidades específicas del Liceo Municipal San Pedro mediante el desarrollo e implementación de una intranet. Este proyecto tiene como objetivo principal optimizar la gestión académica y administrativa del liceo, promoviendo la digitalización de procesos esenciales y facilitando la interacción entre los diversos actores de la comunidad educativa: docentes, asistentes, estudiantes, apoderados y personal administrativo.</a:t>
            </a:r>
          </a:p>
          <a:p>
            <a:pPr algn="l">
              <a:lnSpc>
                <a:spcPts val="2793"/>
              </a:lnSpc>
            </a:pPr>
            <a:endParaRPr lang="en-US" sz="2100" spc="65">
              <a:solidFill>
                <a:srgbClr val="929292"/>
              </a:solidFill>
              <a:latin typeface="Inter"/>
              <a:ea typeface="Inter"/>
              <a:cs typeface="Inter"/>
              <a:sym typeface="Inter"/>
            </a:endParaRPr>
          </a:p>
          <a:p>
            <a:pPr algn="l">
              <a:lnSpc>
                <a:spcPts val="2793"/>
              </a:lnSpc>
            </a:pPr>
            <a:r>
              <a:rPr lang="en-US" sz="2100" spc="65">
                <a:solidFill>
                  <a:srgbClr val="929292"/>
                </a:solidFill>
                <a:latin typeface="Inter"/>
                <a:ea typeface="Inter"/>
                <a:cs typeface="Inter"/>
                <a:sym typeface="Inter"/>
              </a:rPr>
              <a:t>El proyecto consiste en el diseño, desarrollo e implementación de una intranet funcional y escalable, compuesta por múltiples módulos que abordan las principales necesidades del liceo. </a:t>
            </a:r>
          </a:p>
          <a:p>
            <a:pPr algn="l">
              <a:lnSpc>
                <a:spcPts val="2793"/>
              </a:lnSpc>
            </a:pPr>
            <a:endParaRPr lang="en-US" sz="2100" spc="65">
              <a:solidFill>
                <a:srgbClr val="929292"/>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989" r="-7989"/>
            </a:stretch>
          </a:blipFill>
        </p:spPr>
        <p:txBody>
          <a:bodyPr/>
          <a:lstStyle/>
          <a:p>
            <a:endParaRPr lang="es-CL"/>
          </a:p>
        </p:txBody>
      </p:sp>
      <p:sp>
        <p:nvSpPr>
          <p:cNvPr id="3" name="AutoShape 3"/>
          <p:cNvSpPr/>
          <p:nvPr/>
        </p:nvSpPr>
        <p:spPr>
          <a:xfrm>
            <a:off x="1274508" y="3190981"/>
            <a:ext cx="1175849" cy="0"/>
          </a:xfrm>
          <a:prstGeom prst="line">
            <a:avLst/>
          </a:prstGeom>
          <a:ln w="19050" cap="flat">
            <a:solidFill>
              <a:srgbClr val="F27100"/>
            </a:solidFill>
            <a:prstDash val="solid"/>
            <a:headEnd type="none" w="sm" len="sm"/>
            <a:tailEnd type="none" w="sm" len="sm"/>
          </a:ln>
        </p:spPr>
        <p:txBody>
          <a:bodyPr/>
          <a:lstStyle/>
          <a:p>
            <a:endParaRPr lang="es-CL"/>
          </a:p>
        </p:txBody>
      </p:sp>
      <p:sp>
        <p:nvSpPr>
          <p:cNvPr id="4" name="AutoShape 4"/>
          <p:cNvSpPr/>
          <p:nvPr/>
        </p:nvSpPr>
        <p:spPr>
          <a:xfrm rot="-5400000">
            <a:off x="7940447" y="5508015"/>
            <a:ext cx="2691013" cy="0"/>
          </a:xfrm>
          <a:prstGeom prst="line">
            <a:avLst/>
          </a:prstGeom>
          <a:ln w="38100" cap="rnd">
            <a:solidFill>
              <a:srgbClr val="FFFFFF"/>
            </a:solidFill>
            <a:prstDash val="sysDot"/>
            <a:headEnd type="none" w="sm" len="sm"/>
            <a:tailEnd type="none" w="sm" len="sm"/>
          </a:ln>
        </p:spPr>
        <p:txBody>
          <a:bodyPr/>
          <a:lstStyle/>
          <a:p>
            <a:endParaRPr lang="es-CL"/>
          </a:p>
        </p:txBody>
      </p:sp>
      <p:sp>
        <p:nvSpPr>
          <p:cNvPr id="5" name="AutoShape 5"/>
          <p:cNvSpPr/>
          <p:nvPr/>
        </p:nvSpPr>
        <p:spPr>
          <a:xfrm rot="-5400000">
            <a:off x="8226363" y="1035875"/>
            <a:ext cx="2115163" cy="0"/>
          </a:xfrm>
          <a:prstGeom prst="line">
            <a:avLst/>
          </a:prstGeom>
          <a:ln w="38100" cap="rnd">
            <a:solidFill>
              <a:srgbClr val="FFFFFF"/>
            </a:solidFill>
            <a:prstDash val="sysDot"/>
            <a:headEnd type="none" w="sm" len="sm"/>
            <a:tailEnd type="none" w="sm" len="sm"/>
          </a:ln>
        </p:spPr>
        <p:txBody>
          <a:bodyPr/>
          <a:lstStyle/>
          <a:p>
            <a:endParaRPr lang="es-CL"/>
          </a:p>
        </p:txBody>
      </p:sp>
      <p:sp>
        <p:nvSpPr>
          <p:cNvPr id="6" name="Freeform 6"/>
          <p:cNvSpPr/>
          <p:nvPr/>
        </p:nvSpPr>
        <p:spPr>
          <a:xfrm>
            <a:off x="8731991" y="7294129"/>
            <a:ext cx="1103906" cy="1208105"/>
          </a:xfrm>
          <a:custGeom>
            <a:avLst/>
            <a:gdLst/>
            <a:ahLst/>
            <a:cxnLst/>
            <a:rect l="l" t="t" r="r" b="b"/>
            <a:pathLst>
              <a:path w="1103906" h="1208105">
                <a:moveTo>
                  <a:pt x="0" y="0"/>
                </a:moveTo>
                <a:lnTo>
                  <a:pt x="1103906" y="0"/>
                </a:lnTo>
                <a:lnTo>
                  <a:pt x="1103906" y="1208104"/>
                </a:lnTo>
                <a:lnTo>
                  <a:pt x="0" y="1208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7" name="Freeform 7"/>
          <p:cNvSpPr/>
          <p:nvPr/>
        </p:nvSpPr>
        <p:spPr>
          <a:xfrm>
            <a:off x="8703416" y="2463278"/>
            <a:ext cx="1205079" cy="1206587"/>
          </a:xfrm>
          <a:custGeom>
            <a:avLst/>
            <a:gdLst/>
            <a:ahLst/>
            <a:cxnLst/>
            <a:rect l="l" t="t" r="r" b="b"/>
            <a:pathLst>
              <a:path w="1205079" h="1206587">
                <a:moveTo>
                  <a:pt x="0" y="0"/>
                </a:moveTo>
                <a:lnTo>
                  <a:pt x="1205079" y="0"/>
                </a:lnTo>
                <a:lnTo>
                  <a:pt x="1205079" y="1206586"/>
                </a:lnTo>
                <a:lnTo>
                  <a:pt x="0" y="12065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8" name="TextBox 8"/>
          <p:cNvSpPr txBox="1"/>
          <p:nvPr/>
        </p:nvSpPr>
        <p:spPr>
          <a:xfrm>
            <a:off x="1274508" y="5548605"/>
            <a:ext cx="5586392" cy="1568831"/>
          </a:xfrm>
          <a:prstGeom prst="rect">
            <a:avLst/>
          </a:prstGeom>
        </p:spPr>
        <p:txBody>
          <a:bodyPr lIns="0" tIns="0" rIns="0" bIns="0" rtlCol="0" anchor="t">
            <a:spAutoFit/>
          </a:bodyPr>
          <a:lstStyle/>
          <a:p>
            <a:pPr algn="l">
              <a:lnSpc>
                <a:spcPts val="2526"/>
              </a:lnSpc>
            </a:pPr>
            <a:r>
              <a:rPr lang="en-US" sz="1899" spc="58">
                <a:solidFill>
                  <a:srgbClr val="9FA0A4"/>
                </a:solidFill>
                <a:latin typeface="Inter"/>
                <a:ea typeface="Inter"/>
                <a:cs typeface="Inter"/>
                <a:sym typeface="Inter"/>
              </a:rPr>
              <a:t>A continuación se presentará el problema y la solución del caso, el dilema presente y cómo abordamos la situación para poder integrar una solución correspondiente y eficaz a las necesidades del cliente</a:t>
            </a:r>
          </a:p>
        </p:txBody>
      </p:sp>
      <p:sp>
        <p:nvSpPr>
          <p:cNvPr id="9" name="TextBox 9"/>
          <p:cNvSpPr txBox="1"/>
          <p:nvPr/>
        </p:nvSpPr>
        <p:spPr>
          <a:xfrm>
            <a:off x="1274508" y="3729459"/>
            <a:ext cx="5586392" cy="432943"/>
          </a:xfrm>
          <a:prstGeom prst="rect">
            <a:avLst/>
          </a:prstGeom>
        </p:spPr>
        <p:txBody>
          <a:bodyPr lIns="0" tIns="0" rIns="0" bIns="0" rtlCol="0" anchor="t">
            <a:spAutoFit/>
          </a:bodyPr>
          <a:lstStyle/>
          <a:p>
            <a:pPr algn="l">
              <a:lnSpc>
                <a:spcPts val="3596"/>
              </a:lnSpc>
            </a:pPr>
            <a:r>
              <a:rPr lang="en-US" sz="2900" spc="316">
                <a:solidFill>
                  <a:srgbClr val="FFFFFF"/>
                </a:solidFill>
                <a:latin typeface="Inter"/>
                <a:ea typeface="Inter"/>
                <a:cs typeface="Inter"/>
                <a:sym typeface="Inter"/>
              </a:rPr>
              <a:t>Descripción del proyecto</a:t>
            </a:r>
          </a:p>
        </p:txBody>
      </p:sp>
      <p:sp>
        <p:nvSpPr>
          <p:cNvPr id="10" name="TextBox 10"/>
          <p:cNvSpPr txBox="1"/>
          <p:nvPr/>
        </p:nvSpPr>
        <p:spPr>
          <a:xfrm>
            <a:off x="11379891" y="1784103"/>
            <a:ext cx="5211832" cy="2895346"/>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El principal problema del Liceo Municipal San Pedro era la falta de una herramienta tecnológica integral que permitiera centralizar la información, optimizar la gestión de recursos y mejorar la comunicación interna y externa. Esto no solo dificultaba la operación diaria del liceo, sino que también impactaba negativamente en el cumplimiento de sus objetivos educativos y administrativos.</a:t>
            </a:r>
          </a:p>
        </p:txBody>
      </p:sp>
      <p:sp>
        <p:nvSpPr>
          <p:cNvPr id="11" name="TextBox 11"/>
          <p:cNvSpPr txBox="1"/>
          <p:nvPr/>
        </p:nvSpPr>
        <p:spPr>
          <a:xfrm>
            <a:off x="11398941" y="962025"/>
            <a:ext cx="5192782" cy="580272"/>
          </a:xfrm>
          <a:prstGeom prst="rect">
            <a:avLst/>
          </a:prstGeom>
        </p:spPr>
        <p:txBody>
          <a:bodyPr lIns="0" tIns="0" rIns="0" bIns="0" rtlCol="0" anchor="t">
            <a:spAutoFit/>
          </a:bodyPr>
          <a:lstStyle/>
          <a:p>
            <a:pPr algn="l">
              <a:lnSpc>
                <a:spcPts val="4766"/>
              </a:lnSpc>
            </a:pPr>
            <a:r>
              <a:rPr lang="en-US" sz="3404" spc="-40">
                <a:solidFill>
                  <a:srgbClr val="FFFFFF"/>
                </a:solidFill>
                <a:latin typeface="Inter"/>
                <a:ea typeface="Inter"/>
                <a:cs typeface="Inter"/>
                <a:sym typeface="Inter"/>
              </a:rPr>
              <a:t>Problemática</a:t>
            </a:r>
          </a:p>
        </p:txBody>
      </p:sp>
      <p:sp>
        <p:nvSpPr>
          <p:cNvPr id="12" name="TextBox 12"/>
          <p:cNvSpPr txBox="1"/>
          <p:nvPr/>
        </p:nvSpPr>
        <p:spPr>
          <a:xfrm>
            <a:off x="11360047" y="6497738"/>
            <a:ext cx="5211832" cy="2895346"/>
          </a:xfrm>
          <a:prstGeom prst="rect">
            <a:avLst/>
          </a:prstGeom>
        </p:spPr>
        <p:txBody>
          <a:bodyPr lIns="0" tIns="0" rIns="0" bIns="0" rtlCol="0" anchor="t">
            <a:spAutoFit/>
          </a:bodyPr>
          <a:lstStyle/>
          <a:p>
            <a:pPr algn="l">
              <a:lnSpc>
                <a:spcPts val="2566"/>
              </a:lnSpc>
            </a:pPr>
            <a:r>
              <a:rPr lang="en-US" sz="1699" spc="78">
                <a:solidFill>
                  <a:srgbClr val="9FA0A4"/>
                </a:solidFill>
                <a:latin typeface="Inter"/>
                <a:ea typeface="Inter"/>
                <a:cs typeface="Inter"/>
                <a:sym typeface="Inter"/>
              </a:rPr>
              <a:t>La solución diseñada e implementada para el Liceo Municipal San Pedro consistió en el desarrollo de una intranet escolar personalizada, una plataforma tecnológica integral que aborda las problemáticas identificadas. Esta herramienta permite agilizar los procesos del establecimiento,  mejorando significativamente la eficiencia y efectividad de los procesos internos del liceo.</a:t>
            </a:r>
          </a:p>
        </p:txBody>
      </p:sp>
      <p:sp>
        <p:nvSpPr>
          <p:cNvPr id="13" name="TextBox 13"/>
          <p:cNvSpPr txBox="1"/>
          <p:nvPr/>
        </p:nvSpPr>
        <p:spPr>
          <a:xfrm>
            <a:off x="11379097" y="5675661"/>
            <a:ext cx="5192782" cy="580272"/>
          </a:xfrm>
          <a:prstGeom prst="rect">
            <a:avLst/>
          </a:prstGeom>
        </p:spPr>
        <p:txBody>
          <a:bodyPr lIns="0" tIns="0" rIns="0" bIns="0" rtlCol="0" anchor="t">
            <a:spAutoFit/>
          </a:bodyPr>
          <a:lstStyle/>
          <a:p>
            <a:pPr algn="l">
              <a:lnSpc>
                <a:spcPts val="4766"/>
              </a:lnSpc>
            </a:pPr>
            <a:r>
              <a:rPr lang="en-US" sz="3404" spc="-40">
                <a:solidFill>
                  <a:srgbClr val="FFFFFF"/>
                </a:solidFill>
                <a:latin typeface="Inter"/>
                <a:ea typeface="Inter"/>
                <a:cs typeface="Inter"/>
                <a:sym typeface="Inter"/>
              </a:rPr>
              <a:t>Solución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2056879" y="1607546"/>
            <a:ext cx="5637025" cy="859536"/>
          </a:xfrm>
          <a:prstGeom prst="rect">
            <a:avLst/>
          </a:prstGeom>
        </p:spPr>
        <p:txBody>
          <a:bodyPr lIns="0" tIns="0" rIns="0" bIns="0" rtlCol="0" anchor="t">
            <a:spAutoFit/>
          </a:bodyPr>
          <a:lstStyle/>
          <a:p>
            <a:pPr algn="l">
              <a:lnSpc>
                <a:spcPts val="6912"/>
              </a:lnSpc>
            </a:pPr>
            <a:r>
              <a:rPr lang="en-US" sz="5400" b="1" spc="577">
                <a:solidFill>
                  <a:srgbClr val="FFFFFF"/>
                </a:solidFill>
                <a:latin typeface="Muli Bold"/>
                <a:ea typeface="Muli Bold"/>
                <a:cs typeface="Muli Bold"/>
                <a:sym typeface="Muli Bold"/>
              </a:rPr>
              <a:t>OBJETIVOS</a:t>
            </a:r>
          </a:p>
        </p:txBody>
      </p:sp>
      <p:sp>
        <p:nvSpPr>
          <p:cNvPr id="4" name="TextBox 4"/>
          <p:cNvSpPr txBox="1"/>
          <p:nvPr/>
        </p:nvSpPr>
        <p:spPr>
          <a:xfrm>
            <a:off x="2056879" y="1028700"/>
            <a:ext cx="4816446" cy="528320"/>
          </a:xfrm>
          <a:prstGeom prst="rect">
            <a:avLst/>
          </a:prstGeom>
        </p:spPr>
        <p:txBody>
          <a:bodyPr lIns="0" tIns="0" rIns="0" bIns="0" rtlCol="0" anchor="t">
            <a:spAutoFit/>
          </a:bodyPr>
          <a:lstStyle/>
          <a:p>
            <a:pPr algn="l">
              <a:lnSpc>
                <a:spcPts val="4165"/>
              </a:lnSpc>
            </a:pPr>
            <a:r>
              <a:rPr lang="en-US" sz="3500" spc="511">
                <a:solidFill>
                  <a:srgbClr val="F27100"/>
                </a:solidFill>
                <a:latin typeface="Inter"/>
                <a:ea typeface="Inter"/>
                <a:cs typeface="Inter"/>
                <a:sym typeface="Inter"/>
              </a:rPr>
              <a:t>INTRANET LSP</a:t>
            </a:r>
          </a:p>
        </p:txBody>
      </p:sp>
      <p:sp>
        <p:nvSpPr>
          <p:cNvPr id="5" name="TextBox 5"/>
          <p:cNvSpPr txBox="1"/>
          <p:nvPr/>
        </p:nvSpPr>
        <p:spPr>
          <a:xfrm>
            <a:off x="2056879" y="3830722"/>
            <a:ext cx="4816446" cy="3880485"/>
          </a:xfrm>
          <a:prstGeom prst="rect">
            <a:avLst/>
          </a:prstGeom>
        </p:spPr>
        <p:txBody>
          <a:bodyPr lIns="0" tIns="0" rIns="0" bIns="0" rtlCol="0" anchor="t">
            <a:spAutoFit/>
          </a:bodyPr>
          <a:lstStyle/>
          <a:p>
            <a:pPr algn="l">
              <a:lnSpc>
                <a:spcPts val="2897"/>
              </a:lnSpc>
            </a:pPr>
            <a:r>
              <a:rPr lang="en-US" sz="2299" spc="52">
                <a:solidFill>
                  <a:srgbClr val="929292"/>
                </a:solidFill>
                <a:latin typeface="Inter"/>
                <a:ea typeface="Inter"/>
                <a:cs typeface="Inter"/>
                <a:sym typeface="Inter"/>
              </a:rPr>
              <a:t>Diseñar e implementar una intranet funcional y escalable que optimice la comunicación, gestión académica y administrativa en el Liceo Municipal San Pedro de manera eficiente, agilizando los procesos estratégicos de la institución (Liceo Municipal San Pedro)</a:t>
            </a:r>
          </a:p>
          <a:p>
            <a:pPr algn="l">
              <a:lnSpc>
                <a:spcPts val="2142"/>
              </a:lnSpc>
            </a:pPr>
            <a:endParaRPr lang="en-US" sz="2299" spc="52">
              <a:solidFill>
                <a:srgbClr val="929292"/>
              </a:solidFill>
              <a:latin typeface="Inter"/>
              <a:ea typeface="Inter"/>
              <a:cs typeface="Inter"/>
              <a:sym typeface="Inter"/>
            </a:endParaRPr>
          </a:p>
        </p:txBody>
      </p:sp>
      <p:sp>
        <p:nvSpPr>
          <p:cNvPr id="6" name="TextBox 6"/>
          <p:cNvSpPr txBox="1"/>
          <p:nvPr/>
        </p:nvSpPr>
        <p:spPr>
          <a:xfrm>
            <a:off x="2056879" y="2929022"/>
            <a:ext cx="4768821" cy="549275"/>
          </a:xfrm>
          <a:prstGeom prst="rect">
            <a:avLst/>
          </a:prstGeom>
        </p:spPr>
        <p:txBody>
          <a:bodyPr lIns="0" tIns="0" rIns="0" bIns="0" rtlCol="0" anchor="t">
            <a:spAutoFit/>
          </a:bodyPr>
          <a:lstStyle/>
          <a:p>
            <a:pPr algn="l">
              <a:lnSpc>
                <a:spcPts val="4375"/>
              </a:lnSpc>
            </a:pPr>
            <a:r>
              <a:rPr lang="en-US" sz="3500" spc="150">
                <a:solidFill>
                  <a:srgbClr val="FFFFFF"/>
                </a:solidFill>
                <a:latin typeface="Inter"/>
                <a:ea typeface="Inter"/>
                <a:cs typeface="Inter"/>
                <a:sym typeface="Inter"/>
              </a:rPr>
              <a:t>Objetivo general</a:t>
            </a:r>
          </a:p>
        </p:txBody>
      </p:sp>
      <p:sp>
        <p:nvSpPr>
          <p:cNvPr id="7" name="TextBox 7"/>
          <p:cNvSpPr txBox="1"/>
          <p:nvPr/>
        </p:nvSpPr>
        <p:spPr>
          <a:xfrm>
            <a:off x="8412436" y="2929022"/>
            <a:ext cx="4945423" cy="549275"/>
          </a:xfrm>
          <a:prstGeom prst="rect">
            <a:avLst/>
          </a:prstGeom>
        </p:spPr>
        <p:txBody>
          <a:bodyPr lIns="0" tIns="0" rIns="0" bIns="0" rtlCol="0" anchor="t">
            <a:spAutoFit/>
          </a:bodyPr>
          <a:lstStyle/>
          <a:p>
            <a:pPr algn="l">
              <a:lnSpc>
                <a:spcPts val="4375"/>
              </a:lnSpc>
            </a:pPr>
            <a:r>
              <a:rPr lang="en-US" sz="3500" spc="150">
                <a:solidFill>
                  <a:srgbClr val="FFFFFF"/>
                </a:solidFill>
                <a:latin typeface="Inter"/>
                <a:ea typeface="Inter"/>
                <a:cs typeface="Inter"/>
                <a:sym typeface="Inter"/>
              </a:rPr>
              <a:t>Objetivos específicos</a:t>
            </a:r>
          </a:p>
        </p:txBody>
      </p:sp>
      <p:sp>
        <p:nvSpPr>
          <p:cNvPr id="8" name="TextBox 8"/>
          <p:cNvSpPr txBox="1"/>
          <p:nvPr/>
        </p:nvSpPr>
        <p:spPr>
          <a:xfrm>
            <a:off x="8412436" y="3830722"/>
            <a:ext cx="7818686" cy="2432685"/>
          </a:xfrm>
          <a:prstGeom prst="rect">
            <a:avLst/>
          </a:prstGeom>
        </p:spPr>
        <p:txBody>
          <a:bodyPr lIns="0" tIns="0" rIns="0" bIns="0" rtlCol="0" anchor="t">
            <a:spAutoFit/>
          </a:bodyPr>
          <a:lstStyle/>
          <a:p>
            <a:pPr marL="496567" lvl="1" indent="-248284" algn="l">
              <a:lnSpc>
                <a:spcPts val="2897"/>
              </a:lnSpc>
              <a:buFont typeface="Arial"/>
              <a:buChar char="•"/>
            </a:pPr>
            <a:r>
              <a:rPr lang="en-US" sz="2299" spc="52">
                <a:solidFill>
                  <a:srgbClr val="929292"/>
                </a:solidFill>
                <a:latin typeface="Inter"/>
                <a:ea typeface="Inter"/>
                <a:cs typeface="Inter"/>
                <a:sym typeface="Inter"/>
              </a:rPr>
              <a:t>Diseño e Implementación de Módulos Clave</a:t>
            </a:r>
          </a:p>
          <a:p>
            <a:pPr marL="496567" lvl="1" indent="-248284" algn="l">
              <a:lnSpc>
                <a:spcPts val="2897"/>
              </a:lnSpc>
              <a:buFont typeface="Arial"/>
              <a:buChar char="•"/>
            </a:pPr>
            <a:r>
              <a:rPr lang="en-US" sz="2299" spc="52">
                <a:solidFill>
                  <a:srgbClr val="929292"/>
                </a:solidFill>
                <a:latin typeface="Inter"/>
                <a:ea typeface="Inter"/>
                <a:cs typeface="Inter"/>
                <a:sym typeface="Inter"/>
              </a:rPr>
              <a:t>Centralización de la Información</a:t>
            </a:r>
          </a:p>
          <a:p>
            <a:pPr marL="496567" lvl="1" indent="-248284" algn="l">
              <a:lnSpc>
                <a:spcPts val="2897"/>
              </a:lnSpc>
              <a:buFont typeface="Arial"/>
              <a:buChar char="•"/>
            </a:pPr>
            <a:r>
              <a:rPr lang="en-US" sz="2299" spc="52">
                <a:solidFill>
                  <a:srgbClr val="929292"/>
                </a:solidFill>
                <a:latin typeface="Inter"/>
                <a:ea typeface="Inter"/>
                <a:cs typeface="Inter"/>
                <a:sym typeface="Inter"/>
              </a:rPr>
              <a:t>Mejora de la Comunicación Interna</a:t>
            </a:r>
          </a:p>
          <a:p>
            <a:pPr marL="496567" lvl="1" indent="-248284" algn="l">
              <a:lnSpc>
                <a:spcPts val="2897"/>
              </a:lnSpc>
              <a:buFont typeface="Arial"/>
              <a:buChar char="•"/>
            </a:pPr>
            <a:r>
              <a:rPr lang="en-US" sz="2299" spc="52">
                <a:solidFill>
                  <a:srgbClr val="929292"/>
                </a:solidFill>
                <a:latin typeface="Inter"/>
                <a:ea typeface="Inter"/>
                <a:cs typeface="Inter"/>
                <a:sym typeface="Inter"/>
              </a:rPr>
              <a:t>Escalabilidad y Usabilidad:</a:t>
            </a:r>
          </a:p>
          <a:p>
            <a:pPr marL="496567" lvl="1" indent="-248284" algn="l">
              <a:lnSpc>
                <a:spcPts val="2897"/>
              </a:lnSpc>
              <a:buFont typeface="Arial"/>
              <a:buChar char="•"/>
            </a:pPr>
            <a:r>
              <a:rPr lang="en-US" sz="2299" spc="52">
                <a:solidFill>
                  <a:srgbClr val="929292"/>
                </a:solidFill>
                <a:latin typeface="Inter"/>
                <a:ea typeface="Inter"/>
                <a:cs typeface="Inter"/>
                <a:sym typeface="Inter"/>
              </a:rPr>
              <a:t>Validación y Calidad del Sistema</a:t>
            </a:r>
          </a:p>
          <a:p>
            <a:pPr marL="496567" lvl="1" indent="-248284" algn="l">
              <a:lnSpc>
                <a:spcPts val="2897"/>
              </a:lnSpc>
              <a:buFont typeface="Arial"/>
              <a:buChar char="•"/>
            </a:pPr>
            <a:r>
              <a:rPr lang="en-US" sz="2299" spc="52">
                <a:solidFill>
                  <a:srgbClr val="929292"/>
                </a:solidFill>
                <a:latin typeface="Inter"/>
                <a:ea typeface="Inter"/>
                <a:cs typeface="Inter"/>
                <a:sym typeface="Inter"/>
              </a:rPr>
              <a:t>Soporte Tecnológico</a:t>
            </a:r>
          </a:p>
          <a:p>
            <a:pPr algn="l">
              <a:lnSpc>
                <a:spcPts val="2142"/>
              </a:lnSpc>
            </a:pPr>
            <a:endParaRPr lang="en-US" sz="2299" spc="52">
              <a:solidFill>
                <a:srgbClr val="929292"/>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grpSp>
        <p:nvGrpSpPr>
          <p:cNvPr id="3" name="Group 3"/>
          <p:cNvGrpSpPr/>
          <p:nvPr/>
        </p:nvGrpSpPr>
        <p:grpSpPr>
          <a:xfrm>
            <a:off x="1551163" y="2064489"/>
            <a:ext cx="7047279" cy="7735270"/>
            <a:chOff x="0" y="0"/>
            <a:chExt cx="2383894" cy="2616622"/>
          </a:xfrm>
        </p:grpSpPr>
        <p:sp>
          <p:nvSpPr>
            <p:cNvPr id="4" name="Freeform 4"/>
            <p:cNvSpPr/>
            <p:nvPr/>
          </p:nvSpPr>
          <p:spPr>
            <a:xfrm>
              <a:off x="0" y="0"/>
              <a:ext cx="2383894" cy="2616622"/>
            </a:xfrm>
            <a:custGeom>
              <a:avLst/>
              <a:gdLst/>
              <a:ahLst/>
              <a:cxnLst/>
              <a:rect l="l" t="t" r="r" b="b"/>
              <a:pathLst>
                <a:path w="2383894" h="2616622">
                  <a:moveTo>
                    <a:pt x="0" y="0"/>
                  </a:moveTo>
                  <a:lnTo>
                    <a:pt x="2383894" y="0"/>
                  </a:lnTo>
                  <a:lnTo>
                    <a:pt x="2383894" y="2616622"/>
                  </a:lnTo>
                  <a:lnTo>
                    <a:pt x="0" y="2616622"/>
                  </a:lnTo>
                  <a:close/>
                </a:path>
              </a:pathLst>
            </a:custGeom>
            <a:solidFill>
              <a:srgbClr val="000000"/>
            </a:solidFill>
          </p:spPr>
          <p:txBody>
            <a:bodyPr/>
            <a:lstStyle/>
            <a:p>
              <a:endParaRPr lang="es-CL"/>
            </a:p>
          </p:txBody>
        </p:sp>
      </p:grpSp>
      <p:sp>
        <p:nvSpPr>
          <p:cNvPr id="5" name="AutoShape 5"/>
          <p:cNvSpPr/>
          <p:nvPr/>
        </p:nvSpPr>
        <p:spPr>
          <a:xfrm flipV="1">
            <a:off x="4296788" y="2368530"/>
            <a:ext cx="0" cy="1605632"/>
          </a:xfrm>
          <a:prstGeom prst="line">
            <a:avLst/>
          </a:prstGeom>
          <a:ln w="38100" cap="flat">
            <a:solidFill>
              <a:srgbClr val="F27100"/>
            </a:solidFill>
            <a:prstDash val="solid"/>
            <a:headEnd type="none" w="sm" len="sm"/>
            <a:tailEnd type="none" w="sm" len="sm"/>
          </a:ln>
        </p:spPr>
        <p:txBody>
          <a:bodyPr/>
          <a:lstStyle/>
          <a:p>
            <a:endParaRPr lang="es-CL"/>
          </a:p>
        </p:txBody>
      </p:sp>
      <p:grpSp>
        <p:nvGrpSpPr>
          <p:cNvPr id="6" name="Group 6"/>
          <p:cNvGrpSpPr/>
          <p:nvPr/>
        </p:nvGrpSpPr>
        <p:grpSpPr>
          <a:xfrm>
            <a:off x="9689558" y="2064489"/>
            <a:ext cx="7047279" cy="7735270"/>
            <a:chOff x="0" y="0"/>
            <a:chExt cx="2383894" cy="2616622"/>
          </a:xfrm>
        </p:grpSpPr>
        <p:sp>
          <p:nvSpPr>
            <p:cNvPr id="7" name="Freeform 7"/>
            <p:cNvSpPr/>
            <p:nvPr/>
          </p:nvSpPr>
          <p:spPr>
            <a:xfrm>
              <a:off x="0" y="0"/>
              <a:ext cx="2383894" cy="2616622"/>
            </a:xfrm>
            <a:custGeom>
              <a:avLst/>
              <a:gdLst/>
              <a:ahLst/>
              <a:cxnLst/>
              <a:rect l="l" t="t" r="r" b="b"/>
              <a:pathLst>
                <a:path w="2383894" h="2616622">
                  <a:moveTo>
                    <a:pt x="0" y="0"/>
                  </a:moveTo>
                  <a:lnTo>
                    <a:pt x="2383894" y="0"/>
                  </a:lnTo>
                  <a:lnTo>
                    <a:pt x="2383894" y="2616622"/>
                  </a:lnTo>
                  <a:lnTo>
                    <a:pt x="0" y="2616622"/>
                  </a:lnTo>
                  <a:close/>
                </a:path>
              </a:pathLst>
            </a:custGeom>
            <a:solidFill>
              <a:srgbClr val="000000"/>
            </a:solidFill>
          </p:spPr>
          <p:txBody>
            <a:bodyPr/>
            <a:lstStyle/>
            <a:p>
              <a:endParaRPr lang="es-CL"/>
            </a:p>
          </p:txBody>
        </p:sp>
      </p:grpSp>
      <p:sp>
        <p:nvSpPr>
          <p:cNvPr id="8" name="AutoShape 8"/>
          <p:cNvSpPr/>
          <p:nvPr/>
        </p:nvSpPr>
        <p:spPr>
          <a:xfrm flipV="1">
            <a:off x="12518574" y="2368530"/>
            <a:ext cx="0" cy="1605632"/>
          </a:xfrm>
          <a:prstGeom prst="line">
            <a:avLst/>
          </a:prstGeom>
          <a:ln w="38100" cap="flat">
            <a:solidFill>
              <a:srgbClr val="F27100"/>
            </a:solidFill>
            <a:prstDash val="solid"/>
            <a:headEnd type="none" w="sm" len="sm"/>
            <a:tailEnd type="none" w="sm" len="sm"/>
          </a:ln>
        </p:spPr>
        <p:txBody>
          <a:bodyPr/>
          <a:lstStyle/>
          <a:p>
            <a:endParaRPr lang="es-CL"/>
          </a:p>
        </p:txBody>
      </p:sp>
      <p:sp>
        <p:nvSpPr>
          <p:cNvPr id="9" name="TextBox 9"/>
          <p:cNvSpPr txBox="1"/>
          <p:nvPr/>
        </p:nvSpPr>
        <p:spPr>
          <a:xfrm>
            <a:off x="1409709" y="814299"/>
            <a:ext cx="15468581" cy="724789"/>
          </a:xfrm>
          <a:prstGeom prst="rect">
            <a:avLst/>
          </a:prstGeom>
        </p:spPr>
        <p:txBody>
          <a:bodyPr lIns="0" tIns="0" rIns="0" bIns="0" rtlCol="0" anchor="t">
            <a:spAutoFit/>
          </a:bodyPr>
          <a:lstStyle/>
          <a:p>
            <a:pPr algn="l">
              <a:lnSpc>
                <a:spcPts val="5888"/>
              </a:lnSpc>
            </a:pPr>
            <a:r>
              <a:rPr lang="en-US" sz="4600" b="1" spc="492">
                <a:solidFill>
                  <a:srgbClr val="FFFFFF"/>
                </a:solidFill>
                <a:latin typeface="Muli Heavy"/>
                <a:ea typeface="Muli Heavy"/>
                <a:cs typeface="Muli Heavy"/>
                <a:sym typeface="Muli Heavy"/>
              </a:rPr>
              <a:t>ALCANCES Y LIMITACIONES DEL PROYECTO</a:t>
            </a:r>
          </a:p>
        </p:txBody>
      </p:sp>
      <p:sp>
        <p:nvSpPr>
          <p:cNvPr id="10" name="TextBox 10"/>
          <p:cNvSpPr txBox="1"/>
          <p:nvPr/>
        </p:nvSpPr>
        <p:spPr>
          <a:xfrm>
            <a:off x="5019790" y="2837018"/>
            <a:ext cx="3137288" cy="649605"/>
          </a:xfrm>
          <a:prstGeom prst="rect">
            <a:avLst/>
          </a:prstGeom>
        </p:spPr>
        <p:txBody>
          <a:bodyPr lIns="0" tIns="0" rIns="0" bIns="0" rtlCol="0" anchor="t">
            <a:spAutoFit/>
          </a:bodyPr>
          <a:lstStyle/>
          <a:p>
            <a:pPr algn="l">
              <a:lnSpc>
                <a:spcPts val="5249"/>
              </a:lnSpc>
            </a:pPr>
            <a:r>
              <a:rPr lang="en-US" sz="4199" spc="117">
                <a:solidFill>
                  <a:srgbClr val="FFFFFF"/>
                </a:solidFill>
                <a:latin typeface="Inter"/>
                <a:ea typeface="Inter"/>
                <a:cs typeface="Inter"/>
                <a:sym typeface="Inter"/>
              </a:rPr>
              <a:t>Alcances</a:t>
            </a:r>
          </a:p>
        </p:txBody>
      </p:sp>
      <p:sp>
        <p:nvSpPr>
          <p:cNvPr id="11" name="TextBox 11"/>
          <p:cNvSpPr txBox="1"/>
          <p:nvPr/>
        </p:nvSpPr>
        <p:spPr>
          <a:xfrm>
            <a:off x="1858040" y="2222656"/>
            <a:ext cx="2133949" cy="1840230"/>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A</a:t>
            </a:r>
          </a:p>
        </p:txBody>
      </p:sp>
      <p:sp>
        <p:nvSpPr>
          <p:cNvPr id="12" name="TextBox 12"/>
          <p:cNvSpPr txBox="1"/>
          <p:nvPr/>
        </p:nvSpPr>
        <p:spPr>
          <a:xfrm>
            <a:off x="9984575" y="2222656"/>
            <a:ext cx="2133949" cy="1840230"/>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L</a:t>
            </a:r>
          </a:p>
        </p:txBody>
      </p:sp>
      <p:sp>
        <p:nvSpPr>
          <p:cNvPr id="13" name="TextBox 13"/>
          <p:cNvSpPr txBox="1"/>
          <p:nvPr/>
        </p:nvSpPr>
        <p:spPr>
          <a:xfrm>
            <a:off x="12918624" y="2837018"/>
            <a:ext cx="3446342" cy="649605"/>
          </a:xfrm>
          <a:prstGeom prst="rect">
            <a:avLst/>
          </a:prstGeom>
        </p:spPr>
        <p:txBody>
          <a:bodyPr lIns="0" tIns="0" rIns="0" bIns="0" rtlCol="0" anchor="t">
            <a:spAutoFit/>
          </a:bodyPr>
          <a:lstStyle/>
          <a:p>
            <a:pPr algn="l">
              <a:lnSpc>
                <a:spcPts val="5249"/>
              </a:lnSpc>
            </a:pPr>
            <a:r>
              <a:rPr lang="en-US" sz="4199" spc="117">
                <a:solidFill>
                  <a:srgbClr val="FFFFFF"/>
                </a:solidFill>
                <a:latin typeface="Inter"/>
                <a:ea typeface="Inter"/>
                <a:cs typeface="Inter"/>
                <a:sym typeface="Inter"/>
              </a:rPr>
              <a:t>Limitaciones</a:t>
            </a:r>
          </a:p>
        </p:txBody>
      </p:sp>
      <p:sp>
        <p:nvSpPr>
          <p:cNvPr id="14" name="TextBox 14"/>
          <p:cNvSpPr txBox="1"/>
          <p:nvPr/>
        </p:nvSpPr>
        <p:spPr>
          <a:xfrm>
            <a:off x="2379045" y="4282313"/>
            <a:ext cx="5778033" cy="5442267"/>
          </a:xfrm>
          <a:prstGeom prst="rect">
            <a:avLst/>
          </a:prstGeom>
        </p:spPr>
        <p:txBody>
          <a:bodyPr lIns="0" tIns="0" rIns="0" bIns="0" rtlCol="0" anchor="t">
            <a:spAutoFit/>
          </a:bodyPr>
          <a:lstStyle/>
          <a:p>
            <a:pPr marL="410209" lvl="1" indent="-205105" algn="l">
              <a:lnSpc>
                <a:spcPts val="2412"/>
              </a:lnSpc>
              <a:buFont typeface="Arial"/>
              <a:buChar char="•"/>
            </a:pPr>
            <a:r>
              <a:rPr lang="en-US" sz="1899" b="1" spc="11">
                <a:solidFill>
                  <a:srgbClr val="929292"/>
                </a:solidFill>
                <a:latin typeface="Inter Bold"/>
                <a:ea typeface="Inter Bold"/>
                <a:cs typeface="Inter Bold"/>
                <a:sym typeface="Inter Bold"/>
              </a:rPr>
              <a:t>Gestión Administrativa y Académica:</a:t>
            </a:r>
            <a:r>
              <a:rPr lang="en-US" sz="1899" spc="11">
                <a:solidFill>
                  <a:srgbClr val="929292"/>
                </a:solidFill>
                <a:latin typeface="Inter"/>
                <a:ea typeface="Inter"/>
                <a:cs typeface="Inter"/>
                <a:sym typeface="Inter"/>
              </a:rPr>
              <a:t> Centralización de horarios, calendarios, anuncios y archivos relevantes.</a:t>
            </a:r>
          </a:p>
          <a:p>
            <a:pPr marL="410209" lvl="1" indent="-205105" algn="l">
              <a:lnSpc>
                <a:spcPts val="2412"/>
              </a:lnSpc>
              <a:buFont typeface="Arial"/>
              <a:buChar char="•"/>
            </a:pPr>
            <a:r>
              <a:rPr lang="en-US" sz="1899" b="1" spc="11">
                <a:solidFill>
                  <a:srgbClr val="929292"/>
                </a:solidFill>
                <a:latin typeface="Inter Bold"/>
                <a:ea typeface="Inter Bold"/>
                <a:cs typeface="Inter Bold"/>
                <a:sym typeface="Inter Bold"/>
              </a:rPr>
              <a:t>Comunicación Efectiva: </a:t>
            </a:r>
            <a:r>
              <a:rPr lang="en-US" sz="1899" spc="11">
                <a:solidFill>
                  <a:srgbClr val="929292"/>
                </a:solidFill>
                <a:latin typeface="Inter"/>
                <a:ea typeface="Inter"/>
                <a:cs typeface="Inter"/>
                <a:sym typeface="Inter"/>
              </a:rPr>
              <a:t>Facilitación de la comunicación en tiempo real entre administradores, docentes, estudiantes y apoderados.</a:t>
            </a:r>
          </a:p>
          <a:p>
            <a:pPr marL="410209" lvl="1" indent="-205105" algn="l">
              <a:lnSpc>
                <a:spcPts val="2412"/>
              </a:lnSpc>
              <a:buFont typeface="Arial"/>
              <a:buChar char="•"/>
            </a:pPr>
            <a:r>
              <a:rPr lang="en-US" sz="1899" b="1" spc="11">
                <a:solidFill>
                  <a:srgbClr val="929292"/>
                </a:solidFill>
                <a:latin typeface="Inter Bold"/>
                <a:ea typeface="Inter Bold"/>
                <a:cs typeface="Inter Bold"/>
                <a:sym typeface="Inter Bold"/>
              </a:rPr>
              <a:t>Automatización de Procesos:</a:t>
            </a:r>
            <a:r>
              <a:rPr lang="en-US" sz="1899" spc="11">
                <a:solidFill>
                  <a:srgbClr val="929292"/>
                </a:solidFill>
                <a:latin typeface="Inter"/>
                <a:ea typeface="Inter"/>
                <a:cs typeface="Inter"/>
                <a:sym typeface="Inter"/>
              </a:rPr>
              <a:t> Optimización de tareas administrativas y académicas, como la gestión de usuarios y reuniones online.</a:t>
            </a:r>
          </a:p>
          <a:p>
            <a:pPr marL="410209" lvl="1" indent="-205105" algn="l">
              <a:lnSpc>
                <a:spcPts val="2412"/>
              </a:lnSpc>
              <a:buFont typeface="Arial"/>
              <a:buChar char="•"/>
            </a:pPr>
            <a:r>
              <a:rPr lang="en-US" sz="1899" b="1" spc="11">
                <a:solidFill>
                  <a:srgbClr val="929292"/>
                </a:solidFill>
                <a:latin typeface="Inter Bold"/>
                <a:ea typeface="Inter Bold"/>
                <a:cs typeface="Inter Bold"/>
                <a:sym typeface="Inter Bold"/>
              </a:rPr>
              <a:t>Facilidad de Uso:</a:t>
            </a:r>
            <a:r>
              <a:rPr lang="en-US" sz="1899" spc="11">
                <a:solidFill>
                  <a:srgbClr val="929292"/>
                </a:solidFill>
                <a:latin typeface="Inter"/>
                <a:ea typeface="Inter"/>
                <a:cs typeface="Inter"/>
                <a:sym typeface="Inter"/>
              </a:rPr>
              <a:t> Desarrollo de una interfaz accesible y amigable para usuarios con diferentes niveles de conocimiento técnico.</a:t>
            </a:r>
          </a:p>
          <a:p>
            <a:pPr marL="410209" lvl="1" indent="-205105" algn="l">
              <a:lnSpc>
                <a:spcPts val="2412"/>
              </a:lnSpc>
              <a:buFont typeface="Arial"/>
              <a:buChar char="•"/>
            </a:pPr>
            <a:r>
              <a:rPr lang="en-US" sz="1899" b="1" spc="11">
                <a:solidFill>
                  <a:srgbClr val="929292"/>
                </a:solidFill>
                <a:latin typeface="Inter Bold"/>
                <a:ea typeface="Inter Bold"/>
                <a:cs typeface="Inter Bold"/>
                <a:sym typeface="Inter Bold"/>
              </a:rPr>
              <a:t>Documentación y Soporte:</a:t>
            </a:r>
            <a:r>
              <a:rPr lang="en-US" sz="1899" spc="11">
                <a:solidFill>
                  <a:srgbClr val="929292"/>
                </a:solidFill>
                <a:latin typeface="Inter"/>
                <a:ea typeface="Inter"/>
                <a:cs typeface="Inter"/>
                <a:sym typeface="Inter"/>
              </a:rPr>
              <a:t> Provisión de guías y documentación para garantizar una transición sin problemas y un uso eficiente del sistema.</a:t>
            </a:r>
          </a:p>
          <a:p>
            <a:pPr algn="l">
              <a:lnSpc>
                <a:spcPts val="2032"/>
              </a:lnSpc>
            </a:pPr>
            <a:endParaRPr lang="en-US" sz="1899" spc="11">
              <a:solidFill>
                <a:srgbClr val="929292"/>
              </a:solidFill>
              <a:latin typeface="Inter"/>
              <a:ea typeface="Inter"/>
              <a:cs typeface="Inter"/>
              <a:sym typeface="Inter"/>
            </a:endParaRPr>
          </a:p>
        </p:txBody>
      </p:sp>
      <p:sp>
        <p:nvSpPr>
          <p:cNvPr id="15" name="TextBox 15"/>
          <p:cNvSpPr txBox="1"/>
          <p:nvPr/>
        </p:nvSpPr>
        <p:spPr>
          <a:xfrm>
            <a:off x="10324181" y="4139438"/>
            <a:ext cx="5778033" cy="5442267"/>
          </a:xfrm>
          <a:prstGeom prst="rect">
            <a:avLst/>
          </a:prstGeom>
        </p:spPr>
        <p:txBody>
          <a:bodyPr lIns="0" tIns="0" rIns="0" bIns="0" rtlCol="0" anchor="t">
            <a:spAutoFit/>
          </a:bodyPr>
          <a:lstStyle/>
          <a:p>
            <a:pPr marL="410209" lvl="1" indent="-205105" algn="l">
              <a:lnSpc>
                <a:spcPts val="2412"/>
              </a:lnSpc>
              <a:buFont typeface="Arial"/>
              <a:buChar char="•"/>
            </a:pPr>
            <a:r>
              <a:rPr lang="en-US" sz="1899" b="1" spc="11">
                <a:solidFill>
                  <a:srgbClr val="929292"/>
                </a:solidFill>
                <a:latin typeface="Inter Bold"/>
                <a:ea typeface="Inter Bold"/>
                <a:cs typeface="Inter Bold"/>
                <a:sym typeface="Inter Bold"/>
              </a:rPr>
              <a:t>Restricción de Presupuesto: </a:t>
            </a:r>
            <a:r>
              <a:rPr lang="en-US" sz="1899" spc="11">
                <a:solidFill>
                  <a:srgbClr val="929292"/>
                </a:solidFill>
                <a:latin typeface="Inter"/>
                <a:ea typeface="Inter"/>
                <a:cs typeface="Inter"/>
                <a:sym typeface="Inter"/>
              </a:rPr>
              <a:t>El proyecto fue diseñado dentro de un presupuesto limitado, lo que restringió la implementación de ciertas funcionalidades avanzadas.</a:t>
            </a:r>
          </a:p>
          <a:p>
            <a:pPr marL="410209" lvl="1" indent="-205105" algn="l">
              <a:lnSpc>
                <a:spcPts val="2412"/>
              </a:lnSpc>
              <a:buFont typeface="Arial"/>
              <a:buChar char="•"/>
            </a:pPr>
            <a:r>
              <a:rPr lang="en-US" sz="1899" b="1" spc="11">
                <a:solidFill>
                  <a:srgbClr val="929292"/>
                </a:solidFill>
                <a:latin typeface="Inter Bold"/>
                <a:ea typeface="Inter Bold"/>
                <a:cs typeface="Inter Bold"/>
                <a:sym typeface="Inter Bold"/>
              </a:rPr>
              <a:t>Disponibilidad de Recursos Humanos:</a:t>
            </a:r>
            <a:r>
              <a:rPr lang="en-US" sz="1899" spc="11">
                <a:solidFill>
                  <a:srgbClr val="929292"/>
                </a:solidFill>
                <a:latin typeface="Inter"/>
                <a:ea typeface="Inter"/>
                <a:cs typeface="Inter"/>
                <a:sym typeface="Inter"/>
              </a:rPr>
              <a:t> Dificultades para coordinar reuniones y asignar tiempos debido a la disponibilidad limitada de los miembros del equipo.</a:t>
            </a:r>
          </a:p>
          <a:p>
            <a:pPr marL="410209" lvl="1" indent="-205105" algn="l">
              <a:lnSpc>
                <a:spcPts val="2412"/>
              </a:lnSpc>
              <a:buFont typeface="Arial"/>
              <a:buChar char="•"/>
            </a:pPr>
            <a:r>
              <a:rPr lang="en-US" sz="1899" b="1" spc="11">
                <a:solidFill>
                  <a:srgbClr val="929292"/>
                </a:solidFill>
                <a:latin typeface="Inter Bold"/>
                <a:ea typeface="Inter Bold"/>
                <a:cs typeface="Inter Bold"/>
                <a:sym typeface="Inter Bold"/>
              </a:rPr>
              <a:t>Requiere Conectividad a Internet: </a:t>
            </a:r>
            <a:r>
              <a:rPr lang="en-US" sz="1899" spc="11">
                <a:solidFill>
                  <a:srgbClr val="929292"/>
                </a:solidFill>
                <a:latin typeface="Inter"/>
                <a:ea typeface="Inter"/>
                <a:cs typeface="Inter"/>
                <a:sym typeface="Inter"/>
              </a:rPr>
              <a:t>La intranet es completamente funcional solo con acceso a internet, lo que podría limitar su uso en zonas con conectividad deficiente.</a:t>
            </a:r>
          </a:p>
          <a:p>
            <a:pPr marL="410209" lvl="1" indent="-205105" algn="l">
              <a:lnSpc>
                <a:spcPts val="2412"/>
              </a:lnSpc>
              <a:buFont typeface="Arial"/>
              <a:buChar char="•"/>
            </a:pPr>
            <a:r>
              <a:rPr lang="en-US" sz="1899" b="1" spc="11">
                <a:solidFill>
                  <a:srgbClr val="929292"/>
                </a:solidFill>
                <a:latin typeface="Inter Bold"/>
                <a:ea typeface="Inter Bold"/>
                <a:cs typeface="Inter Bold"/>
                <a:sym typeface="Inter Bold"/>
              </a:rPr>
              <a:t>Escalabilidad Limitada Inicial: </a:t>
            </a:r>
            <a:r>
              <a:rPr lang="en-US" sz="1899" spc="11">
                <a:solidFill>
                  <a:srgbClr val="929292"/>
                </a:solidFill>
                <a:latin typeface="Inter"/>
                <a:ea typeface="Inter"/>
                <a:cs typeface="Inter"/>
                <a:sym typeface="Inter"/>
              </a:rPr>
              <a:t>Aunque es escalable, el sistema puede requerir ajustes adicionales para integrarse con otras herramientas futuras o atender a una mayor cantidad de usuarios.</a:t>
            </a:r>
          </a:p>
          <a:p>
            <a:pPr algn="l">
              <a:lnSpc>
                <a:spcPts val="2032"/>
              </a:lnSpc>
            </a:pPr>
            <a:endParaRPr lang="en-US" sz="1899" spc="11">
              <a:solidFill>
                <a:srgbClr val="929292"/>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a:off x="1267008" y="3361456"/>
            <a:ext cx="1205854" cy="0"/>
          </a:xfrm>
          <a:prstGeom prst="line">
            <a:avLst/>
          </a:prstGeom>
          <a:ln w="19050" cap="flat">
            <a:solidFill>
              <a:srgbClr val="F27100"/>
            </a:solidFill>
            <a:prstDash val="solid"/>
            <a:headEnd type="none" w="sm" len="sm"/>
            <a:tailEnd type="none" w="sm" len="sm"/>
          </a:ln>
        </p:spPr>
        <p:txBody>
          <a:bodyPr/>
          <a:lstStyle/>
          <a:p>
            <a:endParaRPr lang="es-CL"/>
          </a:p>
        </p:txBody>
      </p:sp>
      <p:sp>
        <p:nvSpPr>
          <p:cNvPr id="3" name="Freeform 3"/>
          <p:cNvSpPr/>
          <p:nvPr/>
        </p:nvSpPr>
        <p:spPr>
          <a:xfrm>
            <a:off x="8793896" y="848671"/>
            <a:ext cx="3115951" cy="3186749"/>
          </a:xfrm>
          <a:custGeom>
            <a:avLst/>
            <a:gdLst/>
            <a:ahLst/>
            <a:cxnLst/>
            <a:rect l="l" t="t" r="r" b="b"/>
            <a:pathLst>
              <a:path w="3115951" h="3186749">
                <a:moveTo>
                  <a:pt x="0" y="0"/>
                </a:moveTo>
                <a:lnTo>
                  <a:pt x="3115951" y="0"/>
                </a:lnTo>
                <a:lnTo>
                  <a:pt x="3115951" y="3186749"/>
                </a:lnTo>
                <a:lnTo>
                  <a:pt x="0" y="3186749"/>
                </a:lnTo>
                <a:lnTo>
                  <a:pt x="0" y="0"/>
                </a:lnTo>
                <a:close/>
              </a:path>
            </a:pathLst>
          </a:custGeom>
          <a:blipFill>
            <a:blip r:embed="rId2"/>
            <a:stretch>
              <a:fillRect t="-69" b="-69"/>
            </a:stretch>
          </a:blipFill>
        </p:spPr>
        <p:txBody>
          <a:bodyPr/>
          <a:lstStyle/>
          <a:p>
            <a:endParaRPr lang="es-CL"/>
          </a:p>
        </p:txBody>
      </p:sp>
      <p:sp>
        <p:nvSpPr>
          <p:cNvPr id="4" name="Freeform 4"/>
          <p:cNvSpPr/>
          <p:nvPr/>
        </p:nvSpPr>
        <p:spPr>
          <a:xfrm>
            <a:off x="8793896" y="5374924"/>
            <a:ext cx="3115951" cy="3186749"/>
          </a:xfrm>
          <a:custGeom>
            <a:avLst/>
            <a:gdLst/>
            <a:ahLst/>
            <a:cxnLst/>
            <a:rect l="l" t="t" r="r" b="b"/>
            <a:pathLst>
              <a:path w="3115951" h="3186749">
                <a:moveTo>
                  <a:pt x="0" y="0"/>
                </a:moveTo>
                <a:lnTo>
                  <a:pt x="3115951" y="0"/>
                </a:lnTo>
                <a:lnTo>
                  <a:pt x="3115951" y="3186748"/>
                </a:lnTo>
                <a:lnTo>
                  <a:pt x="0" y="3186748"/>
                </a:lnTo>
                <a:lnTo>
                  <a:pt x="0" y="0"/>
                </a:lnTo>
                <a:close/>
              </a:path>
            </a:pathLst>
          </a:custGeom>
          <a:blipFill>
            <a:blip r:embed="rId2"/>
            <a:stretch>
              <a:fillRect t="-78" b="-78"/>
            </a:stretch>
          </a:blipFill>
        </p:spPr>
        <p:txBody>
          <a:bodyPr/>
          <a:lstStyle/>
          <a:p>
            <a:endParaRPr lang="es-CL"/>
          </a:p>
        </p:txBody>
      </p:sp>
      <p:sp>
        <p:nvSpPr>
          <p:cNvPr id="5" name="Freeform 5"/>
          <p:cNvSpPr/>
          <p:nvPr/>
        </p:nvSpPr>
        <p:spPr>
          <a:xfrm>
            <a:off x="14589528" y="879039"/>
            <a:ext cx="2979491" cy="3047188"/>
          </a:xfrm>
          <a:custGeom>
            <a:avLst/>
            <a:gdLst/>
            <a:ahLst/>
            <a:cxnLst/>
            <a:rect l="l" t="t" r="r" b="b"/>
            <a:pathLst>
              <a:path w="2979491" h="3047188">
                <a:moveTo>
                  <a:pt x="0" y="0"/>
                </a:moveTo>
                <a:lnTo>
                  <a:pt x="2979491" y="0"/>
                </a:lnTo>
                <a:lnTo>
                  <a:pt x="2979491" y="3047187"/>
                </a:lnTo>
                <a:lnTo>
                  <a:pt x="0" y="3047187"/>
                </a:lnTo>
                <a:lnTo>
                  <a:pt x="0" y="0"/>
                </a:lnTo>
                <a:close/>
              </a:path>
            </a:pathLst>
          </a:custGeom>
          <a:blipFill>
            <a:blip r:embed="rId2"/>
            <a:stretch>
              <a:fillRect t="-78" b="-78"/>
            </a:stretch>
          </a:blipFill>
        </p:spPr>
        <p:txBody>
          <a:bodyPr/>
          <a:lstStyle/>
          <a:p>
            <a:endParaRPr lang="es-CL"/>
          </a:p>
        </p:txBody>
      </p:sp>
      <p:sp>
        <p:nvSpPr>
          <p:cNvPr id="6" name="Freeform 6"/>
          <p:cNvSpPr/>
          <p:nvPr/>
        </p:nvSpPr>
        <p:spPr>
          <a:xfrm>
            <a:off x="14453068" y="5364982"/>
            <a:ext cx="3115951" cy="3186749"/>
          </a:xfrm>
          <a:custGeom>
            <a:avLst/>
            <a:gdLst/>
            <a:ahLst/>
            <a:cxnLst/>
            <a:rect l="l" t="t" r="r" b="b"/>
            <a:pathLst>
              <a:path w="3115951" h="3186749">
                <a:moveTo>
                  <a:pt x="0" y="0"/>
                </a:moveTo>
                <a:lnTo>
                  <a:pt x="3115951" y="0"/>
                </a:lnTo>
                <a:lnTo>
                  <a:pt x="3115951" y="3186749"/>
                </a:lnTo>
                <a:lnTo>
                  <a:pt x="0" y="3186749"/>
                </a:lnTo>
                <a:lnTo>
                  <a:pt x="0" y="0"/>
                </a:lnTo>
                <a:close/>
              </a:path>
            </a:pathLst>
          </a:custGeom>
          <a:blipFill>
            <a:blip r:embed="rId2"/>
            <a:stretch>
              <a:fillRect t="-78" b="-78"/>
            </a:stretch>
          </a:blipFill>
        </p:spPr>
        <p:txBody>
          <a:bodyPr/>
          <a:lstStyle/>
          <a:p>
            <a:endParaRPr lang="es-CL"/>
          </a:p>
        </p:txBody>
      </p:sp>
      <p:sp>
        <p:nvSpPr>
          <p:cNvPr id="7" name="Freeform 7"/>
          <p:cNvSpPr/>
          <p:nvPr/>
        </p:nvSpPr>
        <p:spPr>
          <a:xfrm>
            <a:off x="10035624" y="1457504"/>
            <a:ext cx="719469" cy="895140"/>
          </a:xfrm>
          <a:custGeom>
            <a:avLst/>
            <a:gdLst/>
            <a:ahLst/>
            <a:cxnLst/>
            <a:rect l="l" t="t" r="r" b="b"/>
            <a:pathLst>
              <a:path w="719469" h="895140">
                <a:moveTo>
                  <a:pt x="0" y="0"/>
                </a:moveTo>
                <a:lnTo>
                  <a:pt x="719468" y="0"/>
                </a:lnTo>
                <a:lnTo>
                  <a:pt x="719468" y="895140"/>
                </a:lnTo>
                <a:lnTo>
                  <a:pt x="0" y="895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8" name="Freeform 8"/>
          <p:cNvSpPr/>
          <p:nvPr/>
        </p:nvSpPr>
        <p:spPr>
          <a:xfrm>
            <a:off x="15722398" y="1477124"/>
            <a:ext cx="733180" cy="733180"/>
          </a:xfrm>
          <a:custGeom>
            <a:avLst/>
            <a:gdLst/>
            <a:ahLst/>
            <a:cxnLst/>
            <a:rect l="l" t="t" r="r" b="b"/>
            <a:pathLst>
              <a:path w="733180" h="733180">
                <a:moveTo>
                  <a:pt x="0" y="0"/>
                </a:moveTo>
                <a:lnTo>
                  <a:pt x="733180" y="0"/>
                </a:lnTo>
                <a:lnTo>
                  <a:pt x="733180" y="733180"/>
                </a:lnTo>
                <a:lnTo>
                  <a:pt x="0" y="7331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9" name="Freeform 9"/>
          <p:cNvSpPr/>
          <p:nvPr/>
        </p:nvSpPr>
        <p:spPr>
          <a:xfrm>
            <a:off x="15666661" y="5966059"/>
            <a:ext cx="709084" cy="686038"/>
          </a:xfrm>
          <a:custGeom>
            <a:avLst/>
            <a:gdLst/>
            <a:ahLst/>
            <a:cxnLst/>
            <a:rect l="l" t="t" r="r" b="b"/>
            <a:pathLst>
              <a:path w="709084" h="686038">
                <a:moveTo>
                  <a:pt x="0" y="0"/>
                </a:moveTo>
                <a:lnTo>
                  <a:pt x="709083" y="0"/>
                </a:lnTo>
                <a:lnTo>
                  <a:pt x="709083" y="686038"/>
                </a:lnTo>
                <a:lnTo>
                  <a:pt x="0" y="6860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10" name="Freeform 10"/>
          <p:cNvSpPr/>
          <p:nvPr/>
        </p:nvSpPr>
        <p:spPr>
          <a:xfrm>
            <a:off x="10092620" y="5874496"/>
            <a:ext cx="524537" cy="889046"/>
          </a:xfrm>
          <a:custGeom>
            <a:avLst/>
            <a:gdLst/>
            <a:ahLst/>
            <a:cxnLst/>
            <a:rect l="l" t="t" r="r" b="b"/>
            <a:pathLst>
              <a:path w="524537" h="889046">
                <a:moveTo>
                  <a:pt x="0" y="0"/>
                </a:moveTo>
                <a:lnTo>
                  <a:pt x="524538" y="0"/>
                </a:lnTo>
                <a:lnTo>
                  <a:pt x="524538" y="889046"/>
                </a:lnTo>
                <a:lnTo>
                  <a:pt x="0" y="8890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L"/>
          </a:p>
        </p:txBody>
      </p:sp>
      <p:sp>
        <p:nvSpPr>
          <p:cNvPr id="11" name="TextBox 11"/>
          <p:cNvSpPr txBox="1"/>
          <p:nvPr/>
        </p:nvSpPr>
        <p:spPr>
          <a:xfrm>
            <a:off x="1267008" y="1038225"/>
            <a:ext cx="5826834" cy="1652143"/>
          </a:xfrm>
          <a:prstGeom prst="rect">
            <a:avLst/>
          </a:prstGeom>
        </p:spPr>
        <p:txBody>
          <a:bodyPr lIns="0" tIns="0" rIns="0" bIns="0" rtlCol="0" anchor="t">
            <a:spAutoFit/>
          </a:bodyPr>
          <a:lstStyle/>
          <a:p>
            <a:pPr algn="l">
              <a:lnSpc>
                <a:spcPts val="6656"/>
              </a:lnSpc>
            </a:pPr>
            <a:r>
              <a:rPr lang="en-US" sz="5200" b="1" spc="556">
                <a:solidFill>
                  <a:srgbClr val="FFFFFF"/>
                </a:solidFill>
                <a:latin typeface="Muli Bold"/>
                <a:ea typeface="Muli Bold"/>
                <a:cs typeface="Muli Bold"/>
                <a:sym typeface="Muli Bold"/>
              </a:rPr>
              <a:t>METODOLOGÍA ÁGILE SCRUM</a:t>
            </a:r>
          </a:p>
        </p:txBody>
      </p:sp>
      <p:sp>
        <p:nvSpPr>
          <p:cNvPr id="12" name="TextBox 12"/>
          <p:cNvSpPr txBox="1"/>
          <p:nvPr/>
        </p:nvSpPr>
        <p:spPr>
          <a:xfrm>
            <a:off x="1028700" y="3774308"/>
            <a:ext cx="6672179" cy="5597017"/>
          </a:xfrm>
          <a:prstGeom prst="rect">
            <a:avLst/>
          </a:prstGeom>
        </p:spPr>
        <p:txBody>
          <a:bodyPr lIns="0" tIns="0" rIns="0" bIns="0" rtlCol="0" anchor="t">
            <a:spAutoFit/>
          </a:bodyPr>
          <a:lstStyle/>
          <a:p>
            <a:pPr algn="l">
              <a:lnSpc>
                <a:spcPts val="3224"/>
              </a:lnSpc>
            </a:pPr>
            <a:r>
              <a:rPr lang="en-US" sz="2600" spc="283">
                <a:solidFill>
                  <a:srgbClr val="FFFFFF"/>
                </a:solidFill>
                <a:latin typeface="Inter"/>
                <a:ea typeface="Inter"/>
                <a:cs typeface="Inter"/>
                <a:sym typeface="Inter"/>
              </a:rPr>
              <a:t>Scrum es una metodología ágil que se utiliza para gestionar proyectos, especialmente en entornos donde los requisitos pueden cambiar o evolucionar rápidamente. Se basa en principios ágiles, promoviendo la flexibilidad, la colaboración y la entrega continua de valor al cliente. A través de iteraciones cortas llamadas sprints, Scrum permite desarrollar, evaluar y ajustar un producto de manera incremental y eficiente.</a:t>
            </a:r>
          </a:p>
        </p:txBody>
      </p:sp>
      <p:sp>
        <p:nvSpPr>
          <p:cNvPr id="13" name="TextBox 13"/>
          <p:cNvSpPr txBox="1"/>
          <p:nvPr/>
        </p:nvSpPr>
        <p:spPr>
          <a:xfrm>
            <a:off x="8817823" y="3170346"/>
            <a:ext cx="3059178" cy="1249253"/>
          </a:xfrm>
          <a:prstGeom prst="rect">
            <a:avLst/>
          </a:prstGeom>
        </p:spPr>
        <p:txBody>
          <a:bodyPr lIns="0" tIns="0" rIns="0" bIns="0" rtlCol="0" anchor="t">
            <a:spAutoFit/>
          </a:bodyPr>
          <a:lstStyle/>
          <a:p>
            <a:pPr algn="ctr">
              <a:lnSpc>
                <a:spcPts val="2500"/>
              </a:lnSpc>
            </a:pPr>
            <a:r>
              <a:rPr lang="en-US" sz="1656" spc="105">
                <a:solidFill>
                  <a:srgbClr val="929292"/>
                </a:solidFill>
                <a:latin typeface="Inter"/>
                <a:ea typeface="Inter"/>
                <a:cs typeface="Inter"/>
                <a:sym typeface="Inter"/>
              </a:rPr>
              <a:t>Busca adaptarse a las necesidades del cliente y del proyecto, sujeto a cambios.</a:t>
            </a:r>
          </a:p>
        </p:txBody>
      </p:sp>
      <p:sp>
        <p:nvSpPr>
          <p:cNvPr id="14" name="TextBox 14"/>
          <p:cNvSpPr txBox="1"/>
          <p:nvPr/>
        </p:nvSpPr>
        <p:spPr>
          <a:xfrm>
            <a:off x="8817823" y="7590682"/>
            <a:ext cx="3059178" cy="1877903"/>
          </a:xfrm>
          <a:prstGeom prst="rect">
            <a:avLst/>
          </a:prstGeom>
        </p:spPr>
        <p:txBody>
          <a:bodyPr lIns="0" tIns="0" rIns="0" bIns="0" rtlCol="0" anchor="t">
            <a:spAutoFit/>
          </a:bodyPr>
          <a:lstStyle/>
          <a:p>
            <a:pPr algn="ctr">
              <a:lnSpc>
                <a:spcPts val="2500"/>
              </a:lnSpc>
            </a:pPr>
            <a:r>
              <a:rPr lang="en-US" sz="1656" spc="105">
                <a:solidFill>
                  <a:srgbClr val="929292"/>
                </a:solidFill>
                <a:latin typeface="Inter"/>
                <a:ea typeface="Inter"/>
                <a:cs typeface="Inter"/>
                <a:sym typeface="Inter"/>
              </a:rPr>
              <a:t>Al final de cada sprint, se reflexiona sobre lo que funcionó bien y lo que necesita mejorar.  lo que permite optimizar procesos</a:t>
            </a:r>
          </a:p>
        </p:txBody>
      </p:sp>
      <p:sp>
        <p:nvSpPr>
          <p:cNvPr id="15" name="TextBox 15"/>
          <p:cNvSpPr txBox="1"/>
          <p:nvPr/>
        </p:nvSpPr>
        <p:spPr>
          <a:xfrm>
            <a:off x="14481454" y="7580741"/>
            <a:ext cx="3059178" cy="1249253"/>
          </a:xfrm>
          <a:prstGeom prst="rect">
            <a:avLst/>
          </a:prstGeom>
        </p:spPr>
        <p:txBody>
          <a:bodyPr lIns="0" tIns="0" rIns="0" bIns="0" rtlCol="0" anchor="t">
            <a:spAutoFit/>
          </a:bodyPr>
          <a:lstStyle/>
          <a:p>
            <a:pPr algn="ctr">
              <a:lnSpc>
                <a:spcPts val="2500"/>
              </a:lnSpc>
            </a:pPr>
            <a:r>
              <a:rPr lang="en-US" sz="1656" spc="105">
                <a:solidFill>
                  <a:srgbClr val="929292"/>
                </a:solidFill>
                <a:latin typeface="Inter"/>
                <a:ea typeface="Inter"/>
                <a:cs typeface="Inter"/>
                <a:sym typeface="Inter"/>
              </a:rPr>
              <a:t>Involucra al cliente en todo el proceso, asegurando que cumpla con las expectativas de este.</a:t>
            </a:r>
          </a:p>
        </p:txBody>
      </p:sp>
      <p:sp>
        <p:nvSpPr>
          <p:cNvPr id="16" name="TextBox 16"/>
          <p:cNvSpPr txBox="1"/>
          <p:nvPr/>
        </p:nvSpPr>
        <p:spPr>
          <a:xfrm>
            <a:off x="14616671" y="3096534"/>
            <a:ext cx="2925204" cy="908519"/>
          </a:xfrm>
          <a:prstGeom prst="rect">
            <a:avLst/>
          </a:prstGeom>
        </p:spPr>
        <p:txBody>
          <a:bodyPr lIns="0" tIns="0" rIns="0" bIns="0" rtlCol="0" anchor="t">
            <a:spAutoFit/>
          </a:bodyPr>
          <a:lstStyle/>
          <a:p>
            <a:pPr algn="ctr">
              <a:lnSpc>
                <a:spcPts val="2417"/>
              </a:lnSpc>
            </a:pPr>
            <a:r>
              <a:rPr lang="en-US" sz="1601" spc="102">
                <a:solidFill>
                  <a:srgbClr val="929292"/>
                </a:solidFill>
                <a:latin typeface="Inter"/>
                <a:ea typeface="Inter"/>
                <a:cs typeface="Inter"/>
                <a:sym typeface="Inter"/>
              </a:rPr>
              <a:t>se hace  entrega de un producto funcional al final de cada sprint (avances).</a:t>
            </a:r>
          </a:p>
        </p:txBody>
      </p:sp>
      <p:sp>
        <p:nvSpPr>
          <p:cNvPr id="17" name="TextBox 17"/>
          <p:cNvSpPr txBox="1"/>
          <p:nvPr/>
        </p:nvSpPr>
        <p:spPr>
          <a:xfrm>
            <a:off x="9219492" y="2651027"/>
            <a:ext cx="2255841" cy="431212"/>
          </a:xfrm>
          <a:prstGeom prst="rect">
            <a:avLst/>
          </a:prstGeom>
        </p:spPr>
        <p:txBody>
          <a:bodyPr lIns="0" tIns="0" rIns="0" bIns="0" rtlCol="0" anchor="t">
            <a:spAutoFit/>
          </a:bodyPr>
          <a:lstStyle/>
          <a:p>
            <a:pPr algn="ctr">
              <a:lnSpc>
                <a:spcPts val="3532"/>
              </a:lnSpc>
            </a:pPr>
            <a:r>
              <a:rPr lang="en-US" sz="2523" spc="-17">
                <a:solidFill>
                  <a:srgbClr val="FFFFFF"/>
                </a:solidFill>
                <a:latin typeface="Inter"/>
                <a:ea typeface="Inter"/>
                <a:cs typeface="Inter"/>
                <a:sym typeface="Inter"/>
              </a:rPr>
              <a:t>Adaptabilidad</a:t>
            </a:r>
          </a:p>
        </p:txBody>
      </p:sp>
      <p:sp>
        <p:nvSpPr>
          <p:cNvPr id="18" name="TextBox 18"/>
          <p:cNvSpPr txBox="1"/>
          <p:nvPr/>
        </p:nvSpPr>
        <p:spPr>
          <a:xfrm>
            <a:off x="9219492" y="7071363"/>
            <a:ext cx="2608078" cy="431212"/>
          </a:xfrm>
          <a:prstGeom prst="rect">
            <a:avLst/>
          </a:prstGeom>
        </p:spPr>
        <p:txBody>
          <a:bodyPr lIns="0" tIns="0" rIns="0" bIns="0" rtlCol="0" anchor="t">
            <a:spAutoFit/>
          </a:bodyPr>
          <a:lstStyle/>
          <a:p>
            <a:pPr algn="ctr">
              <a:lnSpc>
                <a:spcPts val="3532"/>
              </a:lnSpc>
            </a:pPr>
            <a:r>
              <a:rPr lang="en-US" sz="2523" spc="-17">
                <a:solidFill>
                  <a:srgbClr val="FFFFFF"/>
                </a:solidFill>
                <a:latin typeface="Inter"/>
                <a:ea typeface="Inter"/>
                <a:cs typeface="Inter"/>
                <a:sym typeface="Inter"/>
              </a:rPr>
              <a:t>Mejora continua</a:t>
            </a:r>
          </a:p>
        </p:txBody>
      </p:sp>
      <p:sp>
        <p:nvSpPr>
          <p:cNvPr id="19" name="TextBox 19"/>
          <p:cNvSpPr txBox="1"/>
          <p:nvPr/>
        </p:nvSpPr>
        <p:spPr>
          <a:xfrm>
            <a:off x="14883123" y="7061422"/>
            <a:ext cx="2255841" cy="431212"/>
          </a:xfrm>
          <a:prstGeom prst="rect">
            <a:avLst/>
          </a:prstGeom>
        </p:spPr>
        <p:txBody>
          <a:bodyPr lIns="0" tIns="0" rIns="0" bIns="0" rtlCol="0" anchor="t">
            <a:spAutoFit/>
          </a:bodyPr>
          <a:lstStyle/>
          <a:p>
            <a:pPr algn="ctr">
              <a:lnSpc>
                <a:spcPts val="3532"/>
              </a:lnSpc>
            </a:pPr>
            <a:r>
              <a:rPr lang="en-US" sz="2523" spc="-17">
                <a:solidFill>
                  <a:srgbClr val="FFFFFF"/>
                </a:solidFill>
                <a:latin typeface="Inter"/>
                <a:ea typeface="Inter"/>
                <a:cs typeface="Inter"/>
                <a:sym typeface="Inter"/>
              </a:rPr>
              <a:t>Satisfacción</a:t>
            </a:r>
          </a:p>
        </p:txBody>
      </p:sp>
      <p:sp>
        <p:nvSpPr>
          <p:cNvPr id="20" name="TextBox 20"/>
          <p:cNvSpPr txBox="1"/>
          <p:nvPr/>
        </p:nvSpPr>
        <p:spPr>
          <a:xfrm>
            <a:off x="15000749" y="2590851"/>
            <a:ext cx="2157048" cy="424048"/>
          </a:xfrm>
          <a:prstGeom prst="rect">
            <a:avLst/>
          </a:prstGeom>
        </p:spPr>
        <p:txBody>
          <a:bodyPr lIns="0" tIns="0" rIns="0" bIns="0" rtlCol="0" anchor="t">
            <a:spAutoFit/>
          </a:bodyPr>
          <a:lstStyle/>
          <a:p>
            <a:pPr algn="ctr">
              <a:lnSpc>
                <a:spcPts val="3402"/>
              </a:lnSpc>
            </a:pPr>
            <a:r>
              <a:rPr lang="en-US" sz="2430" spc="-17">
                <a:solidFill>
                  <a:srgbClr val="FFFFFF"/>
                </a:solidFill>
                <a:latin typeface="Inter"/>
                <a:ea typeface="Inter"/>
                <a:cs typeface="Inter"/>
                <a:sym typeface="Inter"/>
              </a:rPr>
              <a:t>Entregas</a:t>
            </a:r>
          </a:p>
        </p:txBody>
      </p:sp>
      <p:sp>
        <p:nvSpPr>
          <p:cNvPr id="21" name="TextBox 21"/>
          <p:cNvSpPr txBox="1"/>
          <p:nvPr/>
        </p:nvSpPr>
        <p:spPr>
          <a:xfrm>
            <a:off x="11403820" y="4373061"/>
            <a:ext cx="3896994" cy="925246"/>
          </a:xfrm>
          <a:prstGeom prst="rect">
            <a:avLst/>
          </a:prstGeom>
        </p:spPr>
        <p:txBody>
          <a:bodyPr lIns="0" tIns="0" rIns="0" bIns="0" rtlCol="0" anchor="t">
            <a:spAutoFit/>
          </a:bodyPr>
          <a:lstStyle/>
          <a:p>
            <a:pPr algn="ctr">
              <a:lnSpc>
                <a:spcPts val="2506"/>
              </a:lnSpc>
            </a:pPr>
            <a:r>
              <a:rPr lang="en-US" sz="1659" spc="106">
                <a:solidFill>
                  <a:srgbClr val="929292"/>
                </a:solidFill>
                <a:latin typeface="Inter"/>
                <a:ea typeface="Inter"/>
                <a:cs typeface="Inter"/>
                <a:sym typeface="Inter"/>
              </a:rPr>
              <a:t> fomenta una comunicación constante y abierta entre todos los participantes del proyecto</a:t>
            </a:r>
          </a:p>
        </p:txBody>
      </p:sp>
      <p:sp>
        <p:nvSpPr>
          <p:cNvPr id="22" name="TextBox 22"/>
          <p:cNvSpPr txBox="1"/>
          <p:nvPr/>
        </p:nvSpPr>
        <p:spPr>
          <a:xfrm>
            <a:off x="11915493" y="3922719"/>
            <a:ext cx="2873647" cy="431292"/>
          </a:xfrm>
          <a:prstGeom prst="rect">
            <a:avLst/>
          </a:prstGeom>
        </p:spPr>
        <p:txBody>
          <a:bodyPr lIns="0" tIns="0" rIns="0" bIns="0" rtlCol="0" anchor="t">
            <a:spAutoFit/>
          </a:bodyPr>
          <a:lstStyle/>
          <a:p>
            <a:pPr algn="ctr">
              <a:lnSpc>
                <a:spcPts val="3528"/>
              </a:lnSpc>
            </a:pPr>
            <a:r>
              <a:rPr lang="en-US" sz="2520" spc="-17">
                <a:solidFill>
                  <a:srgbClr val="FFFFFF"/>
                </a:solidFill>
                <a:latin typeface="Inter"/>
                <a:ea typeface="Inter"/>
                <a:cs typeface="Inter"/>
                <a:sym typeface="Inter"/>
              </a:rPr>
              <a:t>Comunicación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59" b="-3259"/>
            </a:stretch>
          </a:blipFill>
        </p:spPr>
        <p:txBody>
          <a:bodyPr/>
          <a:lstStyle/>
          <a:p>
            <a:endParaRPr lang="es-CL"/>
          </a:p>
        </p:txBody>
      </p:sp>
      <p:sp>
        <p:nvSpPr>
          <p:cNvPr id="3" name="AutoShape 3"/>
          <p:cNvSpPr/>
          <p:nvPr/>
        </p:nvSpPr>
        <p:spPr>
          <a:xfrm rot="-10800000">
            <a:off x="1178286" y="3542783"/>
            <a:ext cx="1169612" cy="0"/>
          </a:xfrm>
          <a:prstGeom prst="line">
            <a:avLst/>
          </a:prstGeom>
          <a:ln w="28575" cap="flat">
            <a:solidFill>
              <a:srgbClr val="F27100"/>
            </a:solidFill>
            <a:prstDash val="solid"/>
            <a:headEnd type="none" w="sm" len="sm"/>
            <a:tailEnd type="none" w="sm" len="sm"/>
          </a:ln>
        </p:spPr>
        <p:txBody>
          <a:bodyPr/>
          <a:lstStyle/>
          <a:p>
            <a:endParaRPr lang="es-CL"/>
          </a:p>
        </p:txBody>
      </p:sp>
      <p:sp>
        <p:nvSpPr>
          <p:cNvPr id="4" name="AutoShape 4"/>
          <p:cNvSpPr/>
          <p:nvPr/>
        </p:nvSpPr>
        <p:spPr>
          <a:xfrm>
            <a:off x="8978680" y="6126933"/>
            <a:ext cx="7351939" cy="0"/>
          </a:xfrm>
          <a:prstGeom prst="line">
            <a:avLst/>
          </a:prstGeom>
          <a:ln w="28575" cap="rnd">
            <a:solidFill>
              <a:srgbClr val="FFFFFF"/>
            </a:solidFill>
            <a:prstDash val="sysDot"/>
            <a:headEnd type="none" w="sm" len="sm"/>
            <a:tailEnd type="none" w="sm" len="sm"/>
          </a:ln>
        </p:spPr>
        <p:txBody>
          <a:bodyPr/>
          <a:lstStyle/>
          <a:p>
            <a:endParaRPr lang="es-CL"/>
          </a:p>
        </p:txBody>
      </p:sp>
      <p:sp>
        <p:nvSpPr>
          <p:cNvPr id="5" name="AutoShape 5"/>
          <p:cNvSpPr/>
          <p:nvPr/>
        </p:nvSpPr>
        <p:spPr>
          <a:xfrm>
            <a:off x="8961977" y="9244012"/>
            <a:ext cx="7351939" cy="0"/>
          </a:xfrm>
          <a:prstGeom prst="line">
            <a:avLst/>
          </a:prstGeom>
          <a:ln w="28575" cap="rnd">
            <a:solidFill>
              <a:srgbClr val="FFFFFF"/>
            </a:solidFill>
            <a:prstDash val="sysDot"/>
            <a:headEnd type="none" w="sm" len="sm"/>
            <a:tailEnd type="none" w="sm" len="sm"/>
          </a:ln>
        </p:spPr>
        <p:txBody>
          <a:bodyPr/>
          <a:lstStyle/>
          <a:p>
            <a:endParaRPr lang="es-CL"/>
          </a:p>
        </p:txBody>
      </p:sp>
      <p:sp>
        <p:nvSpPr>
          <p:cNvPr id="6" name="AutoShape 6"/>
          <p:cNvSpPr/>
          <p:nvPr/>
        </p:nvSpPr>
        <p:spPr>
          <a:xfrm>
            <a:off x="8995382" y="2879747"/>
            <a:ext cx="7351939" cy="0"/>
          </a:xfrm>
          <a:prstGeom prst="line">
            <a:avLst/>
          </a:prstGeom>
          <a:ln w="28575" cap="rnd">
            <a:solidFill>
              <a:srgbClr val="FFFFFF"/>
            </a:solidFill>
            <a:prstDash val="sysDot"/>
            <a:headEnd type="none" w="sm" len="sm"/>
            <a:tailEnd type="none" w="sm" len="sm"/>
          </a:ln>
        </p:spPr>
        <p:txBody>
          <a:bodyPr/>
          <a:lstStyle/>
          <a:p>
            <a:endParaRPr lang="es-CL"/>
          </a:p>
        </p:txBody>
      </p:sp>
      <p:sp>
        <p:nvSpPr>
          <p:cNvPr id="7" name="Freeform 7"/>
          <p:cNvSpPr/>
          <p:nvPr/>
        </p:nvSpPr>
        <p:spPr>
          <a:xfrm>
            <a:off x="7762867" y="736608"/>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txBody>
          <a:bodyPr/>
          <a:lstStyle/>
          <a:p>
            <a:endParaRPr lang="es-CL"/>
          </a:p>
        </p:txBody>
      </p:sp>
      <p:sp>
        <p:nvSpPr>
          <p:cNvPr id="8" name="Freeform 8"/>
          <p:cNvSpPr/>
          <p:nvPr/>
        </p:nvSpPr>
        <p:spPr>
          <a:xfrm>
            <a:off x="7762867" y="3959597"/>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txBody>
          <a:bodyPr/>
          <a:lstStyle/>
          <a:p>
            <a:endParaRPr lang="es-CL"/>
          </a:p>
        </p:txBody>
      </p:sp>
      <p:sp>
        <p:nvSpPr>
          <p:cNvPr id="9" name="Freeform 9"/>
          <p:cNvSpPr/>
          <p:nvPr/>
        </p:nvSpPr>
        <p:spPr>
          <a:xfrm>
            <a:off x="7729462" y="7074670"/>
            <a:ext cx="2171714" cy="2171714"/>
          </a:xfrm>
          <a:custGeom>
            <a:avLst/>
            <a:gdLst/>
            <a:ahLst/>
            <a:cxnLst/>
            <a:rect l="l" t="t" r="r" b="b"/>
            <a:pathLst>
              <a:path w="2171714" h="2171714">
                <a:moveTo>
                  <a:pt x="0" y="0"/>
                </a:moveTo>
                <a:lnTo>
                  <a:pt x="2171713" y="0"/>
                </a:lnTo>
                <a:lnTo>
                  <a:pt x="2171713" y="2171714"/>
                </a:lnTo>
                <a:lnTo>
                  <a:pt x="0" y="2171714"/>
                </a:lnTo>
                <a:lnTo>
                  <a:pt x="0" y="0"/>
                </a:lnTo>
                <a:close/>
              </a:path>
            </a:pathLst>
          </a:custGeom>
          <a:blipFill>
            <a:blip r:embed="rId3"/>
            <a:stretch>
              <a:fillRect/>
            </a:stretch>
          </a:blipFill>
        </p:spPr>
        <p:txBody>
          <a:bodyPr/>
          <a:lstStyle/>
          <a:p>
            <a:endParaRPr lang="es-CL"/>
          </a:p>
        </p:txBody>
      </p:sp>
      <p:sp>
        <p:nvSpPr>
          <p:cNvPr id="10" name="TextBox 10"/>
          <p:cNvSpPr txBox="1"/>
          <p:nvPr/>
        </p:nvSpPr>
        <p:spPr>
          <a:xfrm>
            <a:off x="1178286" y="5856874"/>
            <a:ext cx="5686721" cy="937768"/>
          </a:xfrm>
          <a:prstGeom prst="rect">
            <a:avLst/>
          </a:prstGeom>
        </p:spPr>
        <p:txBody>
          <a:bodyPr lIns="0" tIns="0" rIns="0" bIns="0" rtlCol="0" anchor="t">
            <a:spAutoFit/>
          </a:bodyPr>
          <a:lstStyle/>
          <a:p>
            <a:pPr algn="l">
              <a:lnSpc>
                <a:spcPts val="2545"/>
              </a:lnSpc>
            </a:pPr>
            <a:r>
              <a:rPr lang="en-US" sz="1899" b="1" spc="45">
                <a:solidFill>
                  <a:srgbClr val="9FA0A4"/>
                </a:solidFill>
                <a:latin typeface="Inter Bold"/>
                <a:ea typeface="Inter Bold"/>
                <a:cs typeface="Inter Bold"/>
                <a:sym typeface="Inter Bold"/>
              </a:rPr>
              <a:t>A continuación se especificarán las actividades y fechas que se realizaron, estipuladas dentro del planning del proyecto</a:t>
            </a:r>
          </a:p>
        </p:txBody>
      </p:sp>
      <p:sp>
        <p:nvSpPr>
          <p:cNvPr id="11" name="TextBox 11"/>
          <p:cNvSpPr txBox="1"/>
          <p:nvPr/>
        </p:nvSpPr>
        <p:spPr>
          <a:xfrm>
            <a:off x="1178286" y="1028700"/>
            <a:ext cx="5637025" cy="895604"/>
          </a:xfrm>
          <a:prstGeom prst="rect">
            <a:avLst/>
          </a:prstGeom>
        </p:spPr>
        <p:txBody>
          <a:bodyPr lIns="0" tIns="0" rIns="0" bIns="0" rtlCol="0" anchor="t">
            <a:spAutoFit/>
          </a:bodyPr>
          <a:lstStyle/>
          <a:p>
            <a:pPr algn="l">
              <a:lnSpc>
                <a:spcPts val="7168"/>
              </a:lnSpc>
            </a:pPr>
            <a:r>
              <a:rPr lang="en-US" sz="5600" b="1" spc="599">
                <a:solidFill>
                  <a:srgbClr val="FFFFFF"/>
                </a:solidFill>
                <a:latin typeface="Muli Heavy"/>
                <a:ea typeface="Muli Heavy"/>
                <a:cs typeface="Muli Heavy"/>
                <a:sym typeface="Muli Heavy"/>
              </a:rPr>
              <a:t>PLANNING</a:t>
            </a:r>
          </a:p>
        </p:txBody>
      </p:sp>
      <p:sp>
        <p:nvSpPr>
          <p:cNvPr id="12" name="TextBox 12"/>
          <p:cNvSpPr txBox="1"/>
          <p:nvPr/>
        </p:nvSpPr>
        <p:spPr>
          <a:xfrm>
            <a:off x="1178286" y="4003992"/>
            <a:ext cx="5637025" cy="1615313"/>
          </a:xfrm>
          <a:prstGeom prst="rect">
            <a:avLst/>
          </a:prstGeom>
        </p:spPr>
        <p:txBody>
          <a:bodyPr lIns="0" tIns="0" rIns="0" bIns="0" rtlCol="0" anchor="t">
            <a:spAutoFit/>
          </a:bodyPr>
          <a:lstStyle/>
          <a:p>
            <a:pPr algn="l">
              <a:lnSpc>
                <a:spcPts val="2596"/>
              </a:lnSpc>
            </a:pPr>
            <a:r>
              <a:rPr lang="en-US" sz="2200" spc="193">
                <a:solidFill>
                  <a:srgbClr val="FFFFFF"/>
                </a:solidFill>
                <a:latin typeface="Inter"/>
                <a:ea typeface="Inter"/>
                <a:cs typeface="Inter"/>
                <a:sym typeface="Inter"/>
              </a:rPr>
              <a:t>SE REALIZÓ UN PLANNING DEL PROYECTO PARA LLEVAR A CABO LAS TAREAS A DESARROLLAR DENTRO DE LAS 3 FASES FUNDAMENTALES</a:t>
            </a:r>
          </a:p>
        </p:txBody>
      </p:sp>
      <p:sp>
        <p:nvSpPr>
          <p:cNvPr id="13" name="TextBox 13"/>
          <p:cNvSpPr txBox="1"/>
          <p:nvPr/>
        </p:nvSpPr>
        <p:spPr>
          <a:xfrm>
            <a:off x="7816724" y="1636141"/>
            <a:ext cx="2025898" cy="288163"/>
          </a:xfrm>
          <a:prstGeom prst="rect">
            <a:avLst/>
          </a:prstGeom>
        </p:spPr>
        <p:txBody>
          <a:bodyPr lIns="0" tIns="0" rIns="0" bIns="0" rtlCol="0" anchor="t">
            <a:spAutoFit/>
          </a:bodyPr>
          <a:lstStyle/>
          <a:p>
            <a:pPr algn="ctr">
              <a:lnSpc>
                <a:spcPts val="2260"/>
              </a:lnSpc>
            </a:pPr>
            <a:r>
              <a:rPr lang="en-US" sz="1899" spc="13">
                <a:solidFill>
                  <a:srgbClr val="FFFFFF"/>
                </a:solidFill>
                <a:latin typeface="Inter"/>
                <a:ea typeface="Inter"/>
                <a:cs typeface="Inter"/>
                <a:sym typeface="Inter"/>
              </a:rPr>
              <a:t>PLANIFICACIÓN</a:t>
            </a:r>
          </a:p>
        </p:txBody>
      </p:sp>
      <p:sp>
        <p:nvSpPr>
          <p:cNvPr id="14" name="TextBox 14"/>
          <p:cNvSpPr txBox="1"/>
          <p:nvPr/>
        </p:nvSpPr>
        <p:spPr>
          <a:xfrm>
            <a:off x="7835774" y="4882259"/>
            <a:ext cx="2025898" cy="297815"/>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DESARROLLO</a:t>
            </a:r>
          </a:p>
        </p:txBody>
      </p:sp>
      <p:sp>
        <p:nvSpPr>
          <p:cNvPr id="15" name="TextBox 15"/>
          <p:cNvSpPr txBox="1"/>
          <p:nvPr/>
        </p:nvSpPr>
        <p:spPr>
          <a:xfrm>
            <a:off x="7783319" y="7995960"/>
            <a:ext cx="2025898" cy="297815"/>
          </a:xfrm>
          <a:prstGeom prst="rect">
            <a:avLst/>
          </a:prstGeom>
        </p:spPr>
        <p:txBody>
          <a:bodyPr lIns="0" tIns="0" rIns="0" bIns="0" rtlCol="0" anchor="t">
            <a:spAutoFit/>
          </a:bodyPr>
          <a:lstStyle/>
          <a:p>
            <a:pPr algn="ctr">
              <a:lnSpc>
                <a:spcPts val="2379"/>
              </a:lnSpc>
            </a:pPr>
            <a:r>
              <a:rPr lang="en-US" sz="2000" spc="14">
                <a:solidFill>
                  <a:srgbClr val="FFFFFF"/>
                </a:solidFill>
                <a:latin typeface="Inter"/>
                <a:ea typeface="Inter"/>
                <a:cs typeface="Inter"/>
                <a:sym typeface="Inter"/>
              </a:rPr>
              <a:t>CIERRE</a:t>
            </a:r>
          </a:p>
        </p:txBody>
      </p:sp>
      <p:sp>
        <p:nvSpPr>
          <p:cNvPr id="16" name="TextBox 16"/>
          <p:cNvSpPr txBox="1"/>
          <p:nvPr/>
        </p:nvSpPr>
        <p:spPr>
          <a:xfrm>
            <a:off x="10228979" y="1035558"/>
            <a:ext cx="1586610" cy="1408430"/>
          </a:xfrm>
          <a:prstGeom prst="rect">
            <a:avLst/>
          </a:prstGeom>
        </p:spPr>
        <p:txBody>
          <a:bodyPr lIns="0" tIns="0" rIns="0" bIns="0" rtlCol="0" anchor="t">
            <a:spAutoFit/>
          </a:bodyPr>
          <a:lstStyle/>
          <a:p>
            <a:pPr algn="ctr">
              <a:lnSpc>
                <a:spcPts val="11619"/>
              </a:lnSpc>
            </a:pPr>
            <a:r>
              <a:rPr lang="en-US" sz="8300" b="1">
                <a:solidFill>
                  <a:srgbClr val="5E5E5E"/>
                </a:solidFill>
                <a:latin typeface="Inter Bold"/>
                <a:ea typeface="Inter Bold"/>
                <a:cs typeface="Inter Bold"/>
                <a:sym typeface="Inter Bold"/>
              </a:rPr>
              <a:t>1</a:t>
            </a:r>
          </a:p>
        </p:txBody>
      </p:sp>
      <p:sp>
        <p:nvSpPr>
          <p:cNvPr id="17" name="TextBox 17"/>
          <p:cNvSpPr txBox="1"/>
          <p:nvPr/>
        </p:nvSpPr>
        <p:spPr>
          <a:xfrm>
            <a:off x="10228979" y="4101844"/>
            <a:ext cx="1586610" cy="1408430"/>
          </a:xfrm>
          <a:prstGeom prst="rect">
            <a:avLst/>
          </a:prstGeom>
        </p:spPr>
        <p:txBody>
          <a:bodyPr lIns="0" tIns="0" rIns="0" bIns="0" rtlCol="0" anchor="t">
            <a:spAutoFit/>
          </a:bodyPr>
          <a:lstStyle/>
          <a:p>
            <a:pPr algn="ctr">
              <a:lnSpc>
                <a:spcPts val="11620"/>
              </a:lnSpc>
            </a:pPr>
            <a:r>
              <a:rPr lang="en-US" sz="8300" b="1">
                <a:solidFill>
                  <a:srgbClr val="5E5E5E"/>
                </a:solidFill>
                <a:latin typeface="Inter Bold"/>
                <a:ea typeface="Inter Bold"/>
                <a:cs typeface="Inter Bold"/>
                <a:sym typeface="Inter Bold"/>
              </a:rPr>
              <a:t>2</a:t>
            </a:r>
          </a:p>
        </p:txBody>
      </p:sp>
      <p:sp>
        <p:nvSpPr>
          <p:cNvPr id="18" name="TextBox 18"/>
          <p:cNvSpPr txBox="1"/>
          <p:nvPr/>
        </p:nvSpPr>
        <p:spPr>
          <a:xfrm>
            <a:off x="10195574" y="7364453"/>
            <a:ext cx="1586610" cy="1408430"/>
          </a:xfrm>
          <a:prstGeom prst="rect">
            <a:avLst/>
          </a:prstGeom>
        </p:spPr>
        <p:txBody>
          <a:bodyPr lIns="0" tIns="0" rIns="0" bIns="0" rtlCol="0" anchor="t">
            <a:spAutoFit/>
          </a:bodyPr>
          <a:lstStyle/>
          <a:p>
            <a:pPr algn="ctr">
              <a:lnSpc>
                <a:spcPts val="11620"/>
              </a:lnSpc>
            </a:pPr>
            <a:r>
              <a:rPr lang="en-US" sz="8300" b="1">
                <a:solidFill>
                  <a:srgbClr val="5E5E5E"/>
                </a:solidFill>
                <a:latin typeface="Inter Bold"/>
                <a:ea typeface="Inter Bold"/>
                <a:cs typeface="Inter Bold"/>
                <a:sym typeface="Inter Bold"/>
              </a:rPr>
              <a:t>3</a:t>
            </a:r>
          </a:p>
        </p:txBody>
      </p:sp>
      <p:sp>
        <p:nvSpPr>
          <p:cNvPr id="19" name="TextBox 19"/>
          <p:cNvSpPr txBox="1"/>
          <p:nvPr/>
        </p:nvSpPr>
        <p:spPr>
          <a:xfrm>
            <a:off x="12004986" y="3771961"/>
            <a:ext cx="4016037" cy="2201545"/>
          </a:xfrm>
          <a:prstGeom prst="rect">
            <a:avLst/>
          </a:prstGeom>
        </p:spPr>
        <p:txBody>
          <a:bodyPr lIns="0" tIns="0" rIns="0" bIns="0" rtlCol="0" anchor="t">
            <a:spAutoFit/>
          </a:bodyPr>
          <a:lstStyle/>
          <a:p>
            <a:pPr algn="l">
              <a:lnSpc>
                <a:spcPts val="2539"/>
              </a:lnSpc>
            </a:pPr>
            <a:r>
              <a:rPr lang="en-US" sz="1999" spc="-5">
                <a:solidFill>
                  <a:srgbClr val="9FA0A4"/>
                </a:solidFill>
                <a:latin typeface="Inter"/>
                <a:ea typeface="Inter"/>
                <a:cs typeface="Inter"/>
                <a:sym typeface="Inter"/>
              </a:rPr>
              <a:t>La Fase 2 del proyecto estuvo centrada en la implementación técnica de las funcionalidades, integrando las características planificadas y realizando pruebas para garantizar su correcto funcionamiento.</a:t>
            </a:r>
          </a:p>
        </p:txBody>
      </p:sp>
      <p:sp>
        <p:nvSpPr>
          <p:cNvPr id="20" name="TextBox 20"/>
          <p:cNvSpPr txBox="1"/>
          <p:nvPr/>
        </p:nvSpPr>
        <p:spPr>
          <a:xfrm>
            <a:off x="12038391" y="1149858"/>
            <a:ext cx="4016037" cy="1572895"/>
          </a:xfrm>
          <a:prstGeom prst="rect">
            <a:avLst/>
          </a:prstGeom>
        </p:spPr>
        <p:txBody>
          <a:bodyPr lIns="0" tIns="0" rIns="0" bIns="0" rtlCol="0" anchor="t">
            <a:spAutoFit/>
          </a:bodyPr>
          <a:lstStyle/>
          <a:p>
            <a:pPr algn="l">
              <a:lnSpc>
                <a:spcPts val="2539"/>
              </a:lnSpc>
            </a:pPr>
            <a:r>
              <a:rPr lang="en-US" sz="1999" spc="-5">
                <a:solidFill>
                  <a:srgbClr val="9FA0A4"/>
                </a:solidFill>
                <a:latin typeface="Inter"/>
                <a:ea typeface="Inter"/>
                <a:cs typeface="Inter"/>
                <a:sym typeface="Inter"/>
              </a:rPr>
              <a:t>En la Fase 1 se estableció una base sólida para el desarrollo y ejecución del proyecto, con tareas priorizadas, visión clara y una planificación detallada. </a:t>
            </a:r>
          </a:p>
        </p:txBody>
      </p:sp>
      <p:sp>
        <p:nvSpPr>
          <p:cNvPr id="21" name="TextBox 21"/>
          <p:cNvSpPr txBox="1"/>
          <p:nvPr/>
        </p:nvSpPr>
        <p:spPr>
          <a:xfrm>
            <a:off x="12004986" y="6793372"/>
            <a:ext cx="4016037" cy="2201545"/>
          </a:xfrm>
          <a:prstGeom prst="rect">
            <a:avLst/>
          </a:prstGeom>
        </p:spPr>
        <p:txBody>
          <a:bodyPr lIns="0" tIns="0" rIns="0" bIns="0" rtlCol="0" anchor="t">
            <a:spAutoFit/>
          </a:bodyPr>
          <a:lstStyle/>
          <a:p>
            <a:pPr algn="l">
              <a:lnSpc>
                <a:spcPts val="2539"/>
              </a:lnSpc>
            </a:pPr>
            <a:r>
              <a:rPr lang="en-US" sz="1999" spc="-5">
                <a:solidFill>
                  <a:srgbClr val="9FA0A4"/>
                </a:solidFill>
                <a:latin typeface="Inter"/>
                <a:ea typeface="Inter"/>
                <a:cs typeface="Inter"/>
                <a:sym typeface="Inter"/>
              </a:rPr>
              <a:t>La Fase 3 está diseñada para finalizar y perfeccionar el desarrollo del proyecto mediante pruebas exhaustivas, validaciones, puesta en marcha en un entorno real y la aceptación formal del cliente.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1196</Words>
  <Application>Microsoft Office PowerPoint</Application>
  <PresentationFormat>Personalizado</PresentationFormat>
  <Paragraphs>128</Paragraphs>
  <Slides>17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17</vt:i4>
      </vt:variant>
    </vt:vector>
  </HeadingPairs>
  <TitlesOfParts>
    <vt:vector size="25" baseType="lpstr">
      <vt:lpstr>Bebas Neue</vt:lpstr>
      <vt:lpstr>Muli Heavy</vt:lpstr>
      <vt:lpstr>Inter Bold</vt:lpstr>
      <vt:lpstr>Inter</vt:lpstr>
      <vt:lpstr>Calibri</vt:lpstr>
      <vt:lpstr>Arial</vt:lpstr>
      <vt:lpstr>Muli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Gray Gradient Professional Presentation</dc:title>
  <cp:lastModifiedBy>Alfredo Marinao</cp:lastModifiedBy>
  <cp:revision>2</cp:revision>
  <dcterms:created xsi:type="dcterms:W3CDTF">2006-08-16T00:00:00Z</dcterms:created>
  <dcterms:modified xsi:type="dcterms:W3CDTF">2024-11-23T02:18:01Z</dcterms:modified>
  <dc:identifier>DAGXPKa8uCg</dc:identifier>
</cp:coreProperties>
</file>